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2" r:id="rId10"/>
    <p:sldId id="263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3B79"/>
    <a:srgbClr val="323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>
      <p:cViewPr>
        <p:scale>
          <a:sx n="100" d="100"/>
          <a:sy n="100" d="100"/>
        </p:scale>
        <p:origin x="1578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45674-C996-44C8-B643-BD178011A595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B3D05A4-457B-437C-8415-0701DACA69C6}">
      <dgm:prSet phldrT="[Text]" custT="1"/>
      <dgm:spPr/>
      <dgm:t>
        <a:bodyPr/>
        <a:lstStyle/>
        <a:p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Fakultäten</a:t>
          </a:r>
        </a:p>
      </dgm:t>
    </dgm:pt>
    <dgm:pt modelId="{BC57AA84-14FF-4548-8555-F31B72415B2F}" type="parTrans" cxnId="{E21B9560-0161-495E-8531-3E9BDE674CC0}">
      <dgm:prSet/>
      <dgm:spPr/>
      <dgm:t>
        <a:bodyPr/>
        <a:lstStyle/>
        <a:p>
          <a:endParaRPr lang="de-DE"/>
        </a:p>
      </dgm:t>
    </dgm:pt>
    <dgm:pt modelId="{8216D2DA-CA36-416A-A6B1-BC913EDFD2DD}" type="sibTrans" cxnId="{E21B9560-0161-495E-8531-3E9BDE674CC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BA859-DBBD-43BA-8291-CBEE5A4B6D12}">
      <dgm:prSet phldrT="[Text]"/>
      <dgm:spPr/>
      <dgm:t>
        <a:bodyPr/>
        <a:lstStyle/>
        <a:p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Drittmittel und Beschaffung</a:t>
          </a:r>
        </a:p>
      </dgm:t>
    </dgm:pt>
    <dgm:pt modelId="{FF0F6555-FA69-46AA-98B7-A418F3DE6160}" type="parTrans" cxnId="{85E09611-F668-44F6-864A-8BDAB08A1E95}">
      <dgm:prSet/>
      <dgm:spPr/>
      <dgm:t>
        <a:bodyPr/>
        <a:lstStyle/>
        <a:p>
          <a:endParaRPr lang="de-DE"/>
        </a:p>
      </dgm:t>
    </dgm:pt>
    <dgm:pt modelId="{0450B89E-6424-425A-8E6E-AA8F29894CAB}" type="sibTrans" cxnId="{85E09611-F668-44F6-864A-8BDAB08A1E95}">
      <dgm:prSet/>
      <dgm:spPr/>
      <dgm:t>
        <a:bodyPr/>
        <a:lstStyle/>
        <a:p>
          <a:endParaRPr lang="de-DE"/>
        </a:p>
      </dgm:t>
    </dgm:pt>
    <dgm:pt modelId="{879058AF-71C3-4711-8D88-4B7AC1FC7482}">
      <dgm:prSet phldrT="[Text]" custT="1"/>
      <dgm:spPr/>
      <dgm:t>
        <a:bodyPr/>
        <a:lstStyle/>
        <a:p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Service Forschung und Transfer</a:t>
          </a:r>
        </a:p>
      </dgm:t>
    </dgm:pt>
    <dgm:pt modelId="{A01597E3-5D6B-41B1-83AB-1AF91CC09505}" type="parTrans" cxnId="{44114EB8-2218-4380-8A59-36A3BCD99A23}">
      <dgm:prSet/>
      <dgm:spPr/>
      <dgm:t>
        <a:bodyPr/>
        <a:lstStyle/>
        <a:p>
          <a:endParaRPr lang="de-DE"/>
        </a:p>
      </dgm:t>
    </dgm:pt>
    <dgm:pt modelId="{47A48FDF-C2E2-4DD3-BBA6-A120B4194389}" type="sibTrans" cxnId="{44114EB8-2218-4380-8A59-36A3BCD99A2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de-DE"/>
        </a:p>
      </dgm:t>
    </dgm:pt>
    <dgm:pt modelId="{77B2CD6F-21DE-4FD8-AB72-FFB087E3F8A2}">
      <dgm:prSet phldrT="[Text]" custT="1"/>
      <dgm:spPr/>
      <dgm:t>
        <a:bodyPr/>
        <a:lstStyle/>
        <a:p>
          <a:r>
            <a:rPr lang="de-DE" sz="2200" b="1" dirty="0">
              <a:latin typeface="Arial" panose="020B0604020202020204" pitchFamily="34" charset="0"/>
              <a:cs typeface="Arial" panose="020B0604020202020204" pitchFamily="34" charset="0"/>
            </a:rPr>
            <a:t>Justiziariat</a:t>
          </a:r>
        </a:p>
      </dgm:t>
    </dgm:pt>
    <dgm:pt modelId="{9487A509-BD28-46C1-95B7-7C1FB6853C90}" type="parTrans" cxnId="{CB076CE0-41A1-43E0-9784-23E7ACF40C98}">
      <dgm:prSet/>
      <dgm:spPr/>
      <dgm:t>
        <a:bodyPr/>
        <a:lstStyle/>
        <a:p>
          <a:endParaRPr lang="de-DE"/>
        </a:p>
      </dgm:t>
    </dgm:pt>
    <dgm:pt modelId="{D9344ECD-13AB-4D31-B33F-E30CC4CEB701}" type="sibTrans" cxnId="{CB076CE0-41A1-43E0-9784-23E7ACF40C98}">
      <dgm:prSet/>
      <dgm:spPr/>
      <dgm:t>
        <a:bodyPr/>
        <a:lstStyle/>
        <a:p>
          <a:endParaRPr lang="de-DE"/>
        </a:p>
      </dgm:t>
    </dgm:pt>
    <dgm:pt modelId="{E4CCDD6D-CB09-43AD-8C7A-AA845C0A1298}">
      <dgm:prSet phldrT="[Text]" custT="1"/>
      <dgm:spPr/>
      <dgm:t>
        <a:bodyPr/>
        <a:lstStyle/>
        <a:p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Wissen-</a:t>
          </a:r>
          <a:r>
            <a:rPr lang="de-DE" sz="1200" b="1" dirty="0" err="1">
              <a:latin typeface="Arial" panose="020B0604020202020204" pitchFamily="34" charset="0"/>
              <a:cs typeface="Arial" panose="020B0604020202020204" pitchFamily="34" charset="0"/>
            </a:rPr>
            <a:t>schaftliche</a:t>
          </a:r>
          <a:r>
            <a:rPr lang="de-DE" sz="1200" b="1" dirty="0">
              <a:latin typeface="Arial" panose="020B0604020202020204" pitchFamily="34" charset="0"/>
              <a:cs typeface="Arial" panose="020B0604020202020204" pitchFamily="34" charset="0"/>
            </a:rPr>
            <a:t> Institute</a:t>
          </a:r>
        </a:p>
      </dgm:t>
    </dgm:pt>
    <dgm:pt modelId="{6B971E84-C2CA-4FC4-ADA5-2B109CFA8658}" type="parTrans" cxnId="{E2603A91-4F48-457C-9855-1F391C0F7F33}">
      <dgm:prSet/>
      <dgm:spPr/>
      <dgm:t>
        <a:bodyPr/>
        <a:lstStyle/>
        <a:p>
          <a:endParaRPr lang="de-DE"/>
        </a:p>
      </dgm:t>
    </dgm:pt>
    <dgm:pt modelId="{EAA20830-A7B2-4D9B-9DDB-2D5340A02E9A}" type="sibTrans" cxnId="{E2603A91-4F48-457C-9855-1F391C0F7F3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de-DE"/>
        </a:p>
      </dgm:t>
    </dgm:pt>
    <dgm:pt modelId="{895377DF-ECF1-4988-B065-8F2A5E5FCF58}" type="pres">
      <dgm:prSet presAssocID="{68E45674-C996-44C8-B643-BD178011A595}" presName="Name0" presStyleCnt="0">
        <dgm:presLayoutVars>
          <dgm:chMax/>
          <dgm:chPref/>
          <dgm:dir/>
          <dgm:animLvl val="lvl"/>
        </dgm:presLayoutVars>
      </dgm:prSet>
      <dgm:spPr/>
    </dgm:pt>
    <dgm:pt modelId="{F3FBA0D2-6F45-4244-9A1F-B79F5B856B43}" type="pres">
      <dgm:prSet presAssocID="{EB3D05A4-457B-437C-8415-0701DACA69C6}" presName="composite" presStyleCnt="0"/>
      <dgm:spPr/>
    </dgm:pt>
    <dgm:pt modelId="{9D95601A-CED7-412C-9D91-47AD48002CF3}" type="pres">
      <dgm:prSet presAssocID="{EB3D05A4-457B-437C-8415-0701DACA69C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1608BF4-5BB1-46D5-B136-5AC4BD9F5409}" type="pres">
      <dgm:prSet presAssocID="{EB3D05A4-457B-437C-8415-0701DACA69C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955071-46A6-4A13-99DB-A36C54AC1650}" type="pres">
      <dgm:prSet presAssocID="{EB3D05A4-457B-437C-8415-0701DACA69C6}" presName="BalanceSpacing" presStyleCnt="0"/>
      <dgm:spPr/>
    </dgm:pt>
    <dgm:pt modelId="{01EBE957-42AD-4B6E-9170-12EC1626D025}" type="pres">
      <dgm:prSet presAssocID="{EB3D05A4-457B-437C-8415-0701DACA69C6}" presName="BalanceSpacing1" presStyleCnt="0"/>
      <dgm:spPr/>
    </dgm:pt>
    <dgm:pt modelId="{102BEDF2-9A17-44E8-9B2C-69D509097B2F}" type="pres">
      <dgm:prSet presAssocID="{8216D2DA-CA36-416A-A6B1-BC913EDFD2DD}" presName="Accent1Text" presStyleLbl="node1" presStyleIdx="1" presStyleCnt="6"/>
      <dgm:spPr/>
    </dgm:pt>
    <dgm:pt modelId="{CDD2CADC-0423-4050-AF71-7B3F22741D69}" type="pres">
      <dgm:prSet presAssocID="{8216D2DA-CA36-416A-A6B1-BC913EDFD2DD}" presName="spaceBetweenRectangles" presStyleCnt="0"/>
      <dgm:spPr/>
    </dgm:pt>
    <dgm:pt modelId="{60019077-710C-4AC9-A80B-CB2DBE594E1B}" type="pres">
      <dgm:prSet presAssocID="{879058AF-71C3-4711-8D88-4B7AC1FC7482}" presName="composite" presStyleCnt="0"/>
      <dgm:spPr/>
    </dgm:pt>
    <dgm:pt modelId="{50E3B83E-BE53-4374-867D-7D965A0A1313}" type="pres">
      <dgm:prSet presAssocID="{879058AF-71C3-4711-8D88-4B7AC1FC748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D12F4AA-CEE8-476B-8AD7-6CCDEA4D898E}" type="pres">
      <dgm:prSet presAssocID="{879058AF-71C3-4711-8D88-4B7AC1FC7482}" presName="Childtext1" presStyleLbl="revTx" presStyleIdx="1" presStyleCnt="3" custScaleX="110912">
        <dgm:presLayoutVars>
          <dgm:chMax val="0"/>
          <dgm:chPref val="0"/>
          <dgm:bulletEnabled val="1"/>
        </dgm:presLayoutVars>
      </dgm:prSet>
      <dgm:spPr/>
    </dgm:pt>
    <dgm:pt modelId="{6B446222-0F6A-4118-BCB7-53276A96E952}" type="pres">
      <dgm:prSet presAssocID="{879058AF-71C3-4711-8D88-4B7AC1FC7482}" presName="BalanceSpacing" presStyleCnt="0"/>
      <dgm:spPr/>
    </dgm:pt>
    <dgm:pt modelId="{C11257D5-A7F1-4EF5-A48C-95D1232100FB}" type="pres">
      <dgm:prSet presAssocID="{879058AF-71C3-4711-8D88-4B7AC1FC7482}" presName="BalanceSpacing1" presStyleCnt="0"/>
      <dgm:spPr/>
    </dgm:pt>
    <dgm:pt modelId="{07C3441A-B5B8-40AF-85D8-991810E8463F}" type="pres">
      <dgm:prSet presAssocID="{47A48FDF-C2E2-4DD3-BBA6-A120B4194389}" presName="Accent1Text" presStyleLbl="node1" presStyleIdx="3" presStyleCnt="6"/>
      <dgm:spPr/>
    </dgm:pt>
    <dgm:pt modelId="{4C315D03-9AB7-4E57-9E9D-2D7A632083EB}" type="pres">
      <dgm:prSet presAssocID="{47A48FDF-C2E2-4DD3-BBA6-A120B4194389}" presName="spaceBetweenRectangles" presStyleCnt="0"/>
      <dgm:spPr/>
    </dgm:pt>
    <dgm:pt modelId="{2DB87070-C0BA-4D48-BAA0-461F3460EB98}" type="pres">
      <dgm:prSet presAssocID="{E4CCDD6D-CB09-43AD-8C7A-AA845C0A1298}" presName="composite" presStyleCnt="0"/>
      <dgm:spPr/>
    </dgm:pt>
    <dgm:pt modelId="{A1815A55-30D2-4B88-B4D6-3C8FE6C13582}" type="pres">
      <dgm:prSet presAssocID="{E4CCDD6D-CB09-43AD-8C7A-AA845C0A129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D690CB1-C927-4EA8-B679-F78011D076AC}" type="pres">
      <dgm:prSet presAssocID="{E4CCDD6D-CB09-43AD-8C7A-AA845C0A129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ECD8CA-2EFC-4A5A-B876-8DB086BF6BD5}" type="pres">
      <dgm:prSet presAssocID="{E4CCDD6D-CB09-43AD-8C7A-AA845C0A1298}" presName="BalanceSpacing" presStyleCnt="0"/>
      <dgm:spPr/>
    </dgm:pt>
    <dgm:pt modelId="{5EDC234D-1296-4FF1-B36A-E0925ABAB773}" type="pres">
      <dgm:prSet presAssocID="{E4CCDD6D-CB09-43AD-8C7A-AA845C0A1298}" presName="BalanceSpacing1" presStyleCnt="0"/>
      <dgm:spPr/>
    </dgm:pt>
    <dgm:pt modelId="{58B1D3DD-6812-4105-8B6F-B258DEA2A8EC}" type="pres">
      <dgm:prSet presAssocID="{EAA20830-A7B2-4D9B-9DDB-2D5340A02E9A}" presName="Accent1Text" presStyleLbl="node1" presStyleIdx="5" presStyleCnt="6"/>
      <dgm:spPr/>
    </dgm:pt>
  </dgm:ptLst>
  <dgm:cxnLst>
    <dgm:cxn modelId="{85E09611-F668-44F6-864A-8BDAB08A1E95}" srcId="{EB3D05A4-457B-437C-8415-0701DACA69C6}" destId="{010BA859-DBBD-43BA-8291-CBEE5A4B6D12}" srcOrd="0" destOrd="0" parTransId="{FF0F6555-FA69-46AA-98B7-A418F3DE6160}" sibTransId="{0450B89E-6424-425A-8E6E-AA8F29894CAB}"/>
    <dgm:cxn modelId="{C6FCC824-859F-4ACB-BB40-58C99F4DBDEF}" type="presOf" srcId="{68E45674-C996-44C8-B643-BD178011A595}" destId="{895377DF-ECF1-4988-B065-8F2A5E5FCF58}" srcOrd="0" destOrd="0" presId="urn:microsoft.com/office/officeart/2008/layout/AlternatingHexagons"/>
    <dgm:cxn modelId="{4F8D5633-9EBA-425B-8556-672F52503F6E}" type="presOf" srcId="{8216D2DA-CA36-416A-A6B1-BC913EDFD2DD}" destId="{102BEDF2-9A17-44E8-9B2C-69D509097B2F}" srcOrd="0" destOrd="0" presId="urn:microsoft.com/office/officeart/2008/layout/AlternatingHexagons"/>
    <dgm:cxn modelId="{E21B9560-0161-495E-8531-3E9BDE674CC0}" srcId="{68E45674-C996-44C8-B643-BD178011A595}" destId="{EB3D05A4-457B-437C-8415-0701DACA69C6}" srcOrd="0" destOrd="0" parTransId="{BC57AA84-14FF-4548-8555-F31B72415B2F}" sibTransId="{8216D2DA-CA36-416A-A6B1-BC913EDFD2DD}"/>
    <dgm:cxn modelId="{91A16644-1256-453F-895A-A765CD50589D}" type="presOf" srcId="{879058AF-71C3-4711-8D88-4B7AC1FC7482}" destId="{50E3B83E-BE53-4374-867D-7D965A0A1313}" srcOrd="0" destOrd="0" presId="urn:microsoft.com/office/officeart/2008/layout/AlternatingHexagons"/>
    <dgm:cxn modelId="{0F781C78-5F99-4CAF-8182-910BF17CAD4B}" type="presOf" srcId="{47A48FDF-C2E2-4DD3-BBA6-A120B4194389}" destId="{07C3441A-B5B8-40AF-85D8-991810E8463F}" srcOrd="0" destOrd="0" presId="urn:microsoft.com/office/officeart/2008/layout/AlternatingHexagons"/>
    <dgm:cxn modelId="{D29A8F5A-8D13-4B61-A976-0F32024B746D}" type="presOf" srcId="{EB3D05A4-457B-437C-8415-0701DACA69C6}" destId="{9D95601A-CED7-412C-9D91-47AD48002CF3}" srcOrd="0" destOrd="0" presId="urn:microsoft.com/office/officeart/2008/layout/AlternatingHexagons"/>
    <dgm:cxn modelId="{720E667C-1028-4F95-9A84-4FBFB8CE363C}" type="presOf" srcId="{010BA859-DBBD-43BA-8291-CBEE5A4B6D12}" destId="{11608BF4-5BB1-46D5-B136-5AC4BD9F5409}" srcOrd="0" destOrd="0" presId="urn:microsoft.com/office/officeart/2008/layout/AlternatingHexagons"/>
    <dgm:cxn modelId="{82AB6487-C2E1-4055-BD09-FA07FD218F81}" type="presOf" srcId="{EAA20830-A7B2-4D9B-9DDB-2D5340A02E9A}" destId="{58B1D3DD-6812-4105-8B6F-B258DEA2A8EC}" srcOrd="0" destOrd="0" presId="urn:microsoft.com/office/officeart/2008/layout/AlternatingHexagons"/>
    <dgm:cxn modelId="{E2603A91-4F48-457C-9855-1F391C0F7F33}" srcId="{68E45674-C996-44C8-B643-BD178011A595}" destId="{E4CCDD6D-CB09-43AD-8C7A-AA845C0A1298}" srcOrd="2" destOrd="0" parTransId="{6B971E84-C2CA-4FC4-ADA5-2B109CFA8658}" sibTransId="{EAA20830-A7B2-4D9B-9DDB-2D5340A02E9A}"/>
    <dgm:cxn modelId="{44114EB8-2218-4380-8A59-36A3BCD99A23}" srcId="{68E45674-C996-44C8-B643-BD178011A595}" destId="{879058AF-71C3-4711-8D88-4B7AC1FC7482}" srcOrd="1" destOrd="0" parTransId="{A01597E3-5D6B-41B1-83AB-1AF91CC09505}" sibTransId="{47A48FDF-C2E2-4DD3-BBA6-A120B4194389}"/>
    <dgm:cxn modelId="{054909C1-3A5E-4D4B-94C2-C7E71EE6D15A}" type="presOf" srcId="{E4CCDD6D-CB09-43AD-8C7A-AA845C0A1298}" destId="{A1815A55-30D2-4B88-B4D6-3C8FE6C13582}" srcOrd="0" destOrd="0" presId="urn:microsoft.com/office/officeart/2008/layout/AlternatingHexagons"/>
    <dgm:cxn modelId="{CB076CE0-41A1-43E0-9784-23E7ACF40C98}" srcId="{879058AF-71C3-4711-8D88-4B7AC1FC7482}" destId="{77B2CD6F-21DE-4FD8-AB72-FFB087E3F8A2}" srcOrd="0" destOrd="0" parTransId="{9487A509-BD28-46C1-95B7-7C1FB6853C90}" sibTransId="{D9344ECD-13AB-4D31-B33F-E30CC4CEB701}"/>
    <dgm:cxn modelId="{C5FE69FC-A408-497C-937C-C815CD25FEC0}" type="presOf" srcId="{77B2CD6F-21DE-4FD8-AB72-FFB087E3F8A2}" destId="{0D12F4AA-CEE8-476B-8AD7-6CCDEA4D898E}" srcOrd="0" destOrd="0" presId="urn:microsoft.com/office/officeart/2008/layout/AlternatingHexagons"/>
    <dgm:cxn modelId="{019B0C82-3F65-4F27-A37C-FD5DC5B64E51}" type="presParOf" srcId="{895377DF-ECF1-4988-B065-8F2A5E5FCF58}" destId="{F3FBA0D2-6F45-4244-9A1F-B79F5B856B43}" srcOrd="0" destOrd="0" presId="urn:microsoft.com/office/officeart/2008/layout/AlternatingHexagons"/>
    <dgm:cxn modelId="{5E6B6483-D2E9-45E7-9F58-C07F177A3E0F}" type="presParOf" srcId="{F3FBA0D2-6F45-4244-9A1F-B79F5B856B43}" destId="{9D95601A-CED7-412C-9D91-47AD48002CF3}" srcOrd="0" destOrd="0" presId="urn:microsoft.com/office/officeart/2008/layout/AlternatingHexagons"/>
    <dgm:cxn modelId="{2CC6F232-441E-42B7-983A-E30FBE625E7B}" type="presParOf" srcId="{F3FBA0D2-6F45-4244-9A1F-B79F5B856B43}" destId="{11608BF4-5BB1-46D5-B136-5AC4BD9F5409}" srcOrd="1" destOrd="0" presId="urn:microsoft.com/office/officeart/2008/layout/AlternatingHexagons"/>
    <dgm:cxn modelId="{8E996D7E-8E7E-4732-891D-9BEAFCFA5148}" type="presParOf" srcId="{F3FBA0D2-6F45-4244-9A1F-B79F5B856B43}" destId="{20955071-46A6-4A13-99DB-A36C54AC1650}" srcOrd="2" destOrd="0" presId="urn:microsoft.com/office/officeart/2008/layout/AlternatingHexagons"/>
    <dgm:cxn modelId="{9A631E1D-49EA-4DC1-93A9-EA7ECDBD9E3D}" type="presParOf" srcId="{F3FBA0D2-6F45-4244-9A1F-B79F5B856B43}" destId="{01EBE957-42AD-4B6E-9170-12EC1626D025}" srcOrd="3" destOrd="0" presId="urn:microsoft.com/office/officeart/2008/layout/AlternatingHexagons"/>
    <dgm:cxn modelId="{DC06C563-606F-42FB-BA65-6BB180969BF8}" type="presParOf" srcId="{F3FBA0D2-6F45-4244-9A1F-B79F5B856B43}" destId="{102BEDF2-9A17-44E8-9B2C-69D509097B2F}" srcOrd="4" destOrd="0" presId="urn:microsoft.com/office/officeart/2008/layout/AlternatingHexagons"/>
    <dgm:cxn modelId="{0A58D743-E5D0-46F4-927C-73F264407A06}" type="presParOf" srcId="{895377DF-ECF1-4988-B065-8F2A5E5FCF58}" destId="{CDD2CADC-0423-4050-AF71-7B3F22741D69}" srcOrd="1" destOrd="0" presId="urn:microsoft.com/office/officeart/2008/layout/AlternatingHexagons"/>
    <dgm:cxn modelId="{3FA27CEB-2B65-4CE3-8258-6173C5A4D041}" type="presParOf" srcId="{895377DF-ECF1-4988-B065-8F2A5E5FCF58}" destId="{60019077-710C-4AC9-A80B-CB2DBE594E1B}" srcOrd="2" destOrd="0" presId="urn:microsoft.com/office/officeart/2008/layout/AlternatingHexagons"/>
    <dgm:cxn modelId="{B653C253-A9A0-4815-994E-03DEE4D78EF9}" type="presParOf" srcId="{60019077-710C-4AC9-A80B-CB2DBE594E1B}" destId="{50E3B83E-BE53-4374-867D-7D965A0A1313}" srcOrd="0" destOrd="0" presId="urn:microsoft.com/office/officeart/2008/layout/AlternatingHexagons"/>
    <dgm:cxn modelId="{9BE182E8-8098-4D4F-8C73-FC3F6995EED3}" type="presParOf" srcId="{60019077-710C-4AC9-A80B-CB2DBE594E1B}" destId="{0D12F4AA-CEE8-476B-8AD7-6CCDEA4D898E}" srcOrd="1" destOrd="0" presId="urn:microsoft.com/office/officeart/2008/layout/AlternatingHexagons"/>
    <dgm:cxn modelId="{CD3AE7D6-EC0A-4BCD-8AB4-76E94F64B348}" type="presParOf" srcId="{60019077-710C-4AC9-A80B-CB2DBE594E1B}" destId="{6B446222-0F6A-4118-BCB7-53276A96E952}" srcOrd="2" destOrd="0" presId="urn:microsoft.com/office/officeart/2008/layout/AlternatingHexagons"/>
    <dgm:cxn modelId="{BED69AF0-1546-408F-8C71-DBED134EE8C2}" type="presParOf" srcId="{60019077-710C-4AC9-A80B-CB2DBE594E1B}" destId="{C11257D5-A7F1-4EF5-A48C-95D1232100FB}" srcOrd="3" destOrd="0" presId="urn:microsoft.com/office/officeart/2008/layout/AlternatingHexagons"/>
    <dgm:cxn modelId="{2B09DE6B-FE35-456B-9C6E-FBB597FE09F3}" type="presParOf" srcId="{60019077-710C-4AC9-A80B-CB2DBE594E1B}" destId="{07C3441A-B5B8-40AF-85D8-991810E8463F}" srcOrd="4" destOrd="0" presId="urn:microsoft.com/office/officeart/2008/layout/AlternatingHexagons"/>
    <dgm:cxn modelId="{653B9C40-B255-4E0B-8514-817D7C877264}" type="presParOf" srcId="{895377DF-ECF1-4988-B065-8F2A5E5FCF58}" destId="{4C315D03-9AB7-4E57-9E9D-2D7A632083EB}" srcOrd="3" destOrd="0" presId="urn:microsoft.com/office/officeart/2008/layout/AlternatingHexagons"/>
    <dgm:cxn modelId="{662BC9E5-FA61-4440-A437-1FB79351A0CB}" type="presParOf" srcId="{895377DF-ECF1-4988-B065-8F2A5E5FCF58}" destId="{2DB87070-C0BA-4D48-BAA0-461F3460EB98}" srcOrd="4" destOrd="0" presId="urn:microsoft.com/office/officeart/2008/layout/AlternatingHexagons"/>
    <dgm:cxn modelId="{F7A4DCE6-676D-4B96-8931-61837465ACB4}" type="presParOf" srcId="{2DB87070-C0BA-4D48-BAA0-461F3460EB98}" destId="{A1815A55-30D2-4B88-B4D6-3C8FE6C13582}" srcOrd="0" destOrd="0" presId="urn:microsoft.com/office/officeart/2008/layout/AlternatingHexagons"/>
    <dgm:cxn modelId="{59549212-8675-43D7-A224-AFD0E2110F3D}" type="presParOf" srcId="{2DB87070-C0BA-4D48-BAA0-461F3460EB98}" destId="{4D690CB1-C927-4EA8-B679-F78011D076AC}" srcOrd="1" destOrd="0" presId="urn:microsoft.com/office/officeart/2008/layout/AlternatingHexagons"/>
    <dgm:cxn modelId="{78142717-681A-49D4-8527-871CCC5F5EAC}" type="presParOf" srcId="{2DB87070-C0BA-4D48-BAA0-461F3460EB98}" destId="{33ECD8CA-2EFC-4A5A-B876-8DB086BF6BD5}" srcOrd="2" destOrd="0" presId="urn:microsoft.com/office/officeart/2008/layout/AlternatingHexagons"/>
    <dgm:cxn modelId="{A640EFF9-8851-43A2-B614-8901A9C9C718}" type="presParOf" srcId="{2DB87070-C0BA-4D48-BAA0-461F3460EB98}" destId="{5EDC234D-1296-4FF1-B36A-E0925ABAB773}" srcOrd="3" destOrd="0" presId="urn:microsoft.com/office/officeart/2008/layout/AlternatingHexagons"/>
    <dgm:cxn modelId="{54C35884-6A52-4F16-94FD-3D2110CF531D}" type="presParOf" srcId="{2DB87070-C0BA-4D48-BAA0-461F3460EB98}" destId="{58B1D3DD-6812-4105-8B6F-B258DEA2A8E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5601A-CED7-412C-9D91-47AD48002CF3}">
      <dsp:nvSpPr>
        <dsp:cNvPr id="0" name=""/>
        <dsp:cNvSpPr/>
      </dsp:nvSpPr>
      <dsp:spPr>
        <a:xfrm rot="5400000">
          <a:off x="3468863" y="116476"/>
          <a:ext cx="1787474" cy="1555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Fakultäten</a:t>
          </a:r>
        </a:p>
      </dsp:txBody>
      <dsp:txXfrm rot="-5400000">
        <a:off x="3827385" y="278839"/>
        <a:ext cx="1070429" cy="1230378"/>
      </dsp:txXfrm>
    </dsp:sp>
    <dsp:sp modelId="{11608BF4-5BB1-46D5-B136-5AC4BD9F5409}">
      <dsp:nvSpPr>
        <dsp:cNvPr id="0" name=""/>
        <dsp:cNvSpPr/>
      </dsp:nvSpPr>
      <dsp:spPr>
        <a:xfrm>
          <a:off x="5187342" y="357785"/>
          <a:ext cx="1994821" cy="107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latin typeface="Arial" panose="020B0604020202020204" pitchFamily="34" charset="0"/>
              <a:cs typeface="Arial" panose="020B0604020202020204" pitchFamily="34" charset="0"/>
            </a:rPr>
            <a:t>Drittmittel und Beschaffung</a:t>
          </a:r>
        </a:p>
      </dsp:txBody>
      <dsp:txXfrm>
        <a:off x="5187342" y="357785"/>
        <a:ext cx="1994821" cy="1072484"/>
      </dsp:txXfrm>
    </dsp:sp>
    <dsp:sp modelId="{102BEDF2-9A17-44E8-9B2C-69D509097B2F}">
      <dsp:nvSpPr>
        <dsp:cNvPr id="0" name=""/>
        <dsp:cNvSpPr/>
      </dsp:nvSpPr>
      <dsp:spPr>
        <a:xfrm rot="5400000">
          <a:off x="1789352" y="116476"/>
          <a:ext cx="1787474" cy="1555103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47874" y="278839"/>
        <a:ext cx="1070429" cy="1230378"/>
      </dsp:txXfrm>
    </dsp:sp>
    <dsp:sp modelId="{50E3B83E-BE53-4374-867D-7D965A0A1313}">
      <dsp:nvSpPr>
        <dsp:cNvPr id="0" name=""/>
        <dsp:cNvSpPr/>
      </dsp:nvSpPr>
      <dsp:spPr>
        <a:xfrm rot="5400000">
          <a:off x="2678554" y="1633684"/>
          <a:ext cx="1787474" cy="1555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Service Forschung und Transfer</a:t>
          </a:r>
        </a:p>
      </dsp:txBody>
      <dsp:txXfrm rot="-5400000">
        <a:off x="3037076" y="1796047"/>
        <a:ext cx="1070429" cy="1230378"/>
      </dsp:txXfrm>
    </dsp:sp>
    <dsp:sp modelId="{0D12F4AA-CEE8-476B-8AD7-6CCDEA4D898E}">
      <dsp:nvSpPr>
        <dsp:cNvPr id="0" name=""/>
        <dsp:cNvSpPr/>
      </dsp:nvSpPr>
      <dsp:spPr>
        <a:xfrm>
          <a:off x="694591" y="1874994"/>
          <a:ext cx="2141126" cy="107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latin typeface="Arial" panose="020B0604020202020204" pitchFamily="34" charset="0"/>
              <a:cs typeface="Arial" panose="020B0604020202020204" pitchFamily="34" charset="0"/>
            </a:rPr>
            <a:t>Justiziariat</a:t>
          </a:r>
        </a:p>
      </dsp:txBody>
      <dsp:txXfrm>
        <a:off x="694591" y="1874994"/>
        <a:ext cx="2141126" cy="1072484"/>
      </dsp:txXfrm>
    </dsp:sp>
    <dsp:sp modelId="{07C3441A-B5B8-40AF-85D8-991810E8463F}">
      <dsp:nvSpPr>
        <dsp:cNvPr id="0" name=""/>
        <dsp:cNvSpPr/>
      </dsp:nvSpPr>
      <dsp:spPr>
        <a:xfrm rot="5400000">
          <a:off x="4358065" y="1633684"/>
          <a:ext cx="1787474" cy="1555103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716587" y="1796047"/>
        <a:ext cx="1070429" cy="1230378"/>
      </dsp:txXfrm>
    </dsp:sp>
    <dsp:sp modelId="{A1815A55-30D2-4B88-B4D6-3C8FE6C13582}">
      <dsp:nvSpPr>
        <dsp:cNvPr id="0" name=""/>
        <dsp:cNvSpPr/>
      </dsp:nvSpPr>
      <dsp:spPr>
        <a:xfrm rot="5400000">
          <a:off x="3468863" y="3150893"/>
          <a:ext cx="1787474" cy="1555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Wissen-</a:t>
          </a:r>
          <a:r>
            <a:rPr lang="de-DE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schaftliche</a:t>
          </a: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 Institute</a:t>
          </a:r>
        </a:p>
      </dsp:txBody>
      <dsp:txXfrm rot="-5400000">
        <a:off x="3827385" y="3313256"/>
        <a:ext cx="1070429" cy="1230378"/>
      </dsp:txXfrm>
    </dsp:sp>
    <dsp:sp modelId="{4D690CB1-C927-4EA8-B679-F78011D076AC}">
      <dsp:nvSpPr>
        <dsp:cNvPr id="0" name=""/>
        <dsp:cNvSpPr/>
      </dsp:nvSpPr>
      <dsp:spPr>
        <a:xfrm>
          <a:off x="5187342" y="3392202"/>
          <a:ext cx="1994821" cy="1072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D3DD-6812-4105-8B6F-B258DEA2A8EC}">
      <dsp:nvSpPr>
        <dsp:cNvPr id="0" name=""/>
        <dsp:cNvSpPr/>
      </dsp:nvSpPr>
      <dsp:spPr>
        <a:xfrm rot="5400000">
          <a:off x="1789352" y="3150893"/>
          <a:ext cx="1787474" cy="1555103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2147874" y="3313256"/>
        <a:ext cx="1070429" cy="123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012F1C-1CD1-4778-861E-F9C2F7F277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E4B01F6-15FF-4806-AAA6-0976C39AD6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D21D1B8-1B93-4B83-B799-85A4E6D2F9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/>
              <a:t>89459597r9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50DB8E1-B190-4C99-B986-CE35EA4819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21108-26A3-4074-8E8D-9FA92B8067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262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FB1281-F1FB-4C88-8174-2622009ED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92CBBBE-5BE0-4EE9-A7F0-7C4EADCDC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93C6E05-C224-4894-94A6-819E0695E4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0473324-A3D4-4EEF-99AD-2AC5F762AF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E79AA2C-81EA-4E6F-AB83-C31C8FD54B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/>
              <a:t>89459597r9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64E872B-6E58-4F44-AAAF-AF95D7A3D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FAA41F-FB27-4C5F-A3D6-FF2F49571F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87421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8">
            <a:extLst>
              <a:ext uri="{FF2B5EF4-FFF2-40B4-BE49-F238E27FC236}">
                <a16:creationId xmlns:a16="http://schemas.microsoft.com/office/drawing/2014/main" id="{223441E4-A883-4E54-A15D-F31C2371C9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588" y="-22226"/>
            <a:ext cx="12193588" cy="6880225"/>
            <a:chOff x="-1325" y="-21432"/>
            <a:chExt cx="9145325" cy="5193792"/>
          </a:xfrm>
        </p:grpSpPr>
        <p:pic>
          <p:nvPicPr>
            <p:cNvPr id="11" name="Picture 27" descr="allg_master_B">
              <a:extLst>
                <a:ext uri="{FF2B5EF4-FFF2-40B4-BE49-F238E27FC236}">
                  <a16:creationId xmlns:a16="http://schemas.microsoft.com/office/drawing/2014/main" id="{6BE405E7-6B7B-4403-B000-F2687E98A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944" y="-21432"/>
              <a:ext cx="6925056" cy="519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 descr="allg_master_B">
              <a:extLst>
                <a:ext uri="{FF2B5EF4-FFF2-40B4-BE49-F238E27FC236}">
                  <a16:creationId xmlns:a16="http://schemas.microsoft.com/office/drawing/2014/main" id="{6C7FC14C-614C-499A-9E36-C2A9492FDF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84"/>
            <a:stretch>
              <a:fillRect/>
            </a:stretch>
          </p:blipFill>
          <p:spPr bwMode="auto">
            <a:xfrm>
              <a:off x="-1325" y="-21432"/>
              <a:ext cx="3989947" cy="519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30">
            <a:extLst>
              <a:ext uri="{FF2B5EF4-FFF2-40B4-BE49-F238E27FC236}">
                <a16:creationId xmlns:a16="http://schemas.microsoft.com/office/drawing/2014/main" id="{749D1E6D-B24F-42C4-8884-B112B32A60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3200" y="6466730"/>
            <a:ext cx="711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200" b="0" dirty="0">
                <a:solidFill>
                  <a:srgbClr val="003B79"/>
                </a:solidFill>
              </a:rPr>
              <a:t>Drittmittelrichtlinie Thüringen, 01.02.2024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360" y="1844824"/>
            <a:ext cx="9319312" cy="175557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de-DE" noProof="0" dirty="0"/>
              <a:t>Mastertitelformat bearbeiten in diesem Falle mit zweizeiliger Headline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360" y="3645025"/>
            <a:ext cx="9319312" cy="2422401"/>
          </a:xfrm>
        </p:spPr>
        <p:txBody>
          <a:bodyPr/>
          <a:lstStyle>
            <a:lvl1pPr marL="0" indent="0">
              <a:defRPr sz="2400"/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B4CD322-6A3F-4113-B88C-FE90A1A913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840417" y="1844825"/>
            <a:ext cx="2103732" cy="4222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438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8640960" cy="72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621" y="1052736"/>
            <a:ext cx="1152902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F16A440-2D14-4034-9B64-DA9F05EB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320" y="260648"/>
            <a:ext cx="8636000" cy="72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5361" y="1131912"/>
            <a:ext cx="5568619" cy="517740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8023" y="1131912"/>
            <a:ext cx="5568619" cy="517740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10F53DC9-9FA8-454E-9CC0-CCD191172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83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5360" y="1133054"/>
            <a:ext cx="5551291" cy="783778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5360" y="1988840"/>
            <a:ext cx="5551291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3170" y="1133054"/>
            <a:ext cx="5553471" cy="783778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03170" y="1988840"/>
            <a:ext cx="5553471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A77631-795B-4716-9394-31662BE4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20" y="260648"/>
            <a:ext cx="8636000" cy="72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4700A5CB-6E2E-4FD9-8DBD-09DC60833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2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8661400" cy="72008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CAD8F4BE-A9FC-442B-8EAA-F69A126B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6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5360" y="260648"/>
            <a:ext cx="8640960" cy="720080"/>
          </a:xfr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3872" y="1162228"/>
            <a:ext cx="6912768" cy="5147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35360" y="1162228"/>
            <a:ext cx="4320480" cy="51470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A6C6DD1E-2943-48D3-AC2A-46F4B20E7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43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4" y="5157192"/>
            <a:ext cx="76808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5574" y="1052736"/>
            <a:ext cx="7680853" cy="40358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5574" y="5792490"/>
            <a:ext cx="7680853" cy="516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335360" y="260648"/>
            <a:ext cx="8661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sz="2800" kern="0" dirty="0"/>
              <a:t>Titelmasterformat durch Klicken bearbeiten</a:t>
            </a: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3632D8ED-0090-4B82-8DDB-6A98DF60C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4432" y="6588000"/>
            <a:ext cx="93610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790FA83-5702-466A-8073-5F60D881CF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5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">
            <a:extLst>
              <a:ext uri="{FF2B5EF4-FFF2-40B4-BE49-F238E27FC236}">
                <a16:creationId xmlns:a16="http://schemas.microsoft.com/office/drawing/2014/main" id="{87E609F8-ACCC-4C24-8A04-EC5425FF88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7950" y="-11113"/>
            <a:ext cx="12299950" cy="6884691"/>
            <a:chOff x="-108520" y="-10716"/>
            <a:chExt cx="9252311" cy="5193792"/>
          </a:xfrm>
        </p:grpSpPr>
        <p:pic>
          <p:nvPicPr>
            <p:cNvPr id="16" name="Picture 26" descr="allg_folge_master_B">
              <a:extLst>
                <a:ext uri="{FF2B5EF4-FFF2-40B4-BE49-F238E27FC236}">
                  <a16:creationId xmlns:a16="http://schemas.microsoft.com/office/drawing/2014/main" id="{D8396035-CAAA-41A1-B10D-2B2256134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735" y="-10716"/>
              <a:ext cx="6925056" cy="519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allg_folge_master_B">
              <a:extLst>
                <a:ext uri="{FF2B5EF4-FFF2-40B4-BE49-F238E27FC236}">
                  <a16:creationId xmlns:a16="http://schemas.microsoft.com/office/drawing/2014/main" id="{9E7DC410-8B13-473B-95AA-D8A783FF6D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64"/>
            <a:stretch>
              <a:fillRect/>
            </a:stretch>
          </p:blipFill>
          <p:spPr bwMode="auto">
            <a:xfrm>
              <a:off x="-108520" y="-10716"/>
              <a:ext cx="5030144" cy="519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01D57F-A9E7-49C0-9CE7-2AB0E6BFF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052736"/>
            <a:ext cx="115212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Text Box 27">
            <a:extLst>
              <a:ext uri="{FF2B5EF4-FFF2-40B4-BE49-F238E27FC236}">
                <a16:creationId xmlns:a16="http://schemas.microsoft.com/office/drawing/2014/main" id="{BB482C06-84D4-4A7A-AECB-207E7AE736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3200" y="6597353"/>
            <a:ext cx="711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200" b="0" dirty="0">
                <a:solidFill>
                  <a:srgbClr val="003B79"/>
                </a:solidFill>
              </a:rPr>
              <a:t>Drittmittelrichtlinie Thüringen, 01.02.2024</a:t>
            </a:r>
          </a:p>
        </p:txBody>
      </p:sp>
      <p:sp>
        <p:nvSpPr>
          <p:cNvPr id="1029" name="Rectangle 31">
            <a:extLst>
              <a:ext uri="{FF2B5EF4-FFF2-40B4-BE49-F238E27FC236}">
                <a16:creationId xmlns:a16="http://schemas.microsoft.com/office/drawing/2014/main" id="{0A13793E-27DA-49EA-A5B6-2FDED66B5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260648"/>
            <a:ext cx="8661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  <a:br>
              <a:rPr lang="de-DE" altLang="de-DE" dirty="0"/>
            </a:br>
            <a:r>
              <a:rPr lang="de-DE" altLang="de-DE" dirty="0"/>
              <a:t>zweizeilig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4" r:id="rId3"/>
    <p:sldLayoutId id="2147483695" r:id="rId4"/>
    <p:sldLayoutId id="2147483696" r:id="rId5"/>
    <p:sldLayoutId id="2147483698" r:id="rId6"/>
    <p:sldLayoutId id="2147483699" r:id="rId7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003B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3B79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defRPr sz="2000" b="1">
          <a:solidFill>
            <a:srgbClr val="003B7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defRPr sz="2000" b="1">
          <a:solidFill>
            <a:srgbClr val="003B7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23237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defRPr sz="1800">
          <a:solidFill>
            <a:srgbClr val="323237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800">
          <a:solidFill>
            <a:srgbClr val="323237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7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7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7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7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h-erfurt.biccloud.de/process-execution/app/processes/ba9fc7323ead507beb5d471c22c3a0133086427e774fcd0ad5cd294b9c654106/instances" TargetMode="External"/><Relationship Id="rId2" Type="http://schemas.openxmlformats.org/officeDocument/2006/relationships/hyperlink" Target="https://fh-erfurt.biccloud.de/client/#/view/tenant/e9826dfa-054d-4772-81e1-9aae2857c36c/repository/449efe02-a031-487d-8b6e-f70173095efd/stage/published/diagrams/14af86d3-bb5f-48cb-8839-ff8edb2f6a28/matrix?forceReloa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8ACF0-F798-4053-AA70-2DC4CA3C6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Verwaltungsvorschrift zur Regelung der Einwerbung, der Verwaltung und der Verwendung von Drittmitteln zum Zweck der Forschung, v. 05.10.2021</a:t>
            </a:r>
            <a:br>
              <a:rPr lang="de-DE" sz="2800" dirty="0"/>
            </a:br>
            <a:r>
              <a:rPr lang="de-DE" sz="2800" dirty="0"/>
              <a:t>______________________________________________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AC04A5-B6E9-4EB3-B896-F1C279C92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Nach § 66 Thüringer Hochschulgesetz</a:t>
            </a:r>
          </a:p>
          <a:p>
            <a:r>
              <a:rPr lang="de-DE" dirty="0"/>
              <a:t>(Drittmittelrichtlinie – DMRL)</a:t>
            </a:r>
          </a:p>
          <a:p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 Forschung und Transfer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Dr.-Ing. Franziska Weise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Dipl.-Rest. Manuela Görgner, M.A.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5450F01-F2F9-74E6-EDA3-B584FD68378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r="25094"/>
          <a:stretch>
            <a:fillRect/>
          </a:stretch>
        </p:blipFill>
        <p:spPr>
          <a:xfrm>
            <a:off x="9654673" y="1700808"/>
            <a:ext cx="2537328" cy="4608512"/>
          </a:xfrm>
        </p:spPr>
      </p:pic>
    </p:spTree>
    <p:extLst>
      <p:ext uri="{BB962C8B-B14F-4D97-AF65-F5344CB8AC3E}">
        <p14:creationId xmlns:p14="http://schemas.microsoft.com/office/powerpoint/2010/main" val="221059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2.    Verwendung von Drittmitteln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407368" y="1556792"/>
            <a:ext cx="9145016" cy="489364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Drittmittel dürfen nur zum Zweck von Forschung und Lehre sowie vom Drittmittelgeber vorgegebenen Zweck verwendet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23B99-598D-E8E1-7354-78F052FFF0E8}"/>
              </a:ext>
            </a:extLst>
          </p:cNvPr>
          <p:cNvSpPr txBox="1"/>
          <p:nvPr/>
        </p:nvSpPr>
        <p:spPr>
          <a:xfrm>
            <a:off x="695400" y="3259723"/>
            <a:ext cx="2952328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Beschäftigungsverhältnisse</a:t>
            </a:r>
            <a:endParaRPr lang="de-DE" sz="1600" b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B25128-65AC-61CC-450A-D1A85520DA4F}"/>
              </a:ext>
            </a:extLst>
          </p:cNvPr>
          <p:cNvSpPr txBox="1"/>
          <p:nvPr/>
        </p:nvSpPr>
        <p:spPr>
          <a:xfrm>
            <a:off x="695400" y="3861048"/>
            <a:ext cx="7488832" cy="15696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Es gelten die allgemeinen tarif- und arbeitsrechtlichen Bestimmungen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Drittmittelarbeitsverhältnisse sollen befristet mit dem Freistaat Thüringen geschlossen werden, der/die Beschäftigte ist darauf hinzuweisen, dass er/sie aus Drittmitteln finanziert wird.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Wenn der Mittelempfänger die Gelder selbst verwaltet, darf nur auf Basis von Privatdienstverträgen Personal beschäftigt werden</a:t>
            </a:r>
          </a:p>
        </p:txBody>
      </p:sp>
    </p:spTree>
    <p:extLst>
      <p:ext uri="{BB962C8B-B14F-4D97-AF65-F5344CB8AC3E}">
        <p14:creationId xmlns:p14="http://schemas.microsoft.com/office/powerpoint/2010/main" val="368990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2.    Verwendung von Drittmitteln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407368" y="1556792"/>
            <a:ext cx="9145016" cy="489364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Drittmittel dürfen nur zum Zweck von Forschung und Lehre sowie vom Drittmittelgeber vorgegebenen Zweck verwendet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23B99-598D-E8E1-7354-78F052FFF0E8}"/>
              </a:ext>
            </a:extLst>
          </p:cNvPr>
          <p:cNvSpPr txBox="1"/>
          <p:nvPr/>
        </p:nvSpPr>
        <p:spPr>
          <a:xfrm>
            <a:off x="695400" y="3259723"/>
            <a:ext cx="3816424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Dienstreisen, wiss. Fortbildungen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B25128-65AC-61CC-450A-D1A85520DA4F}"/>
              </a:ext>
            </a:extLst>
          </p:cNvPr>
          <p:cNvSpPr txBox="1"/>
          <p:nvPr/>
        </p:nvSpPr>
        <p:spPr>
          <a:xfrm>
            <a:off x="695400" y="3861048"/>
            <a:ext cx="7488832" cy="107721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Erstattung kann durch Drittmittelgeber in angemessener Höhe erfolgen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Die Beurteilung der Angemessenheit hat innerhalb der Hochschule zu erfolgen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1718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2.    Verwendung von Drittmitteln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407368" y="1556792"/>
            <a:ext cx="9145016" cy="489364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Drittmittel dürfen nur zum Zweck von Forschung und Lehre sowie vom Drittmittelgeber vorgegebenen Zweck verwendet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23B99-598D-E8E1-7354-78F052FFF0E8}"/>
              </a:ext>
            </a:extLst>
          </p:cNvPr>
          <p:cNvSpPr txBox="1"/>
          <p:nvPr/>
        </p:nvSpPr>
        <p:spPr>
          <a:xfrm>
            <a:off x="695400" y="3259723"/>
            <a:ext cx="3816424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Eigentumsregelungen, Erfindungen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B25128-65AC-61CC-450A-D1A85520DA4F}"/>
              </a:ext>
            </a:extLst>
          </p:cNvPr>
          <p:cNvSpPr txBox="1"/>
          <p:nvPr/>
        </p:nvSpPr>
        <p:spPr>
          <a:xfrm>
            <a:off x="695400" y="3861048"/>
            <a:ext cx="8352928" cy="255454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Es gelten die vergaberechtlichen Bestimmungen. Die für die Beschaffung zuständigen Stellen der Hochschule sind zu beteiligen.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Sachzuwendungen Dritter gehen in das Eigentum des Landes über (Gegenstände sind zu inventarisieren und stehen dem Fachgebiet weiterhin zur Verfügung), außer der Drittmittelgeber regelt etwas anderes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Übergang des Eigentums auf ein Hochschulmitglied ist ausgeschlossen, es sei denn der Drittmittelgeber regelt etwas anderes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Publikations-, Schutz-, Urheber-, Nutzungs- und Verwertungsrechte stehen der jeweiligen Hochschule zu, es sei denn der Drittmittelgeber regelt etwas anderes oder es ergibt sich anderes aus gesetzlichen Bestimmungen</a:t>
            </a:r>
          </a:p>
        </p:txBody>
      </p:sp>
    </p:spTree>
    <p:extLst>
      <p:ext uri="{BB962C8B-B14F-4D97-AF65-F5344CB8AC3E}">
        <p14:creationId xmlns:p14="http://schemas.microsoft.com/office/powerpoint/2010/main" val="197527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D190C5-BAE5-A41F-B279-BA026F90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beteiligte Hochschulbereiche im Anzeigeprozess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546971-0143-2F9E-AE1D-210267D85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2D7741C6-2968-8837-A32B-BABBB0FF5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322333"/>
              </p:ext>
            </p:extLst>
          </p:nvPr>
        </p:nvGraphicFramePr>
        <p:xfrm>
          <a:off x="-55419" y="1555236"/>
          <a:ext cx="7929419" cy="482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28EE7EEF-F2DE-D4F9-C633-C17723CC0D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260648"/>
            <a:ext cx="9577064" cy="720080"/>
          </a:xfrm>
        </p:spPr>
        <p:txBody>
          <a:bodyPr/>
          <a:lstStyle/>
          <a:p>
            <a:pPr>
              <a:defRPr/>
            </a:pPr>
            <a:br>
              <a:rPr lang="de-DE" dirty="0"/>
            </a:br>
            <a:r>
              <a:rPr lang="de-DE" dirty="0"/>
              <a:t>Prozessumsetzung der Drittmittelrichtlinie an der FHE</a:t>
            </a:r>
            <a:br>
              <a:rPr lang="de-DE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85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565185" name="Titel 1"/>
          <p:cNvSpPr>
            <a:spLocks noGrp="1"/>
          </p:cNvSpPr>
          <p:nvPr>
            <p:ph type="title"/>
          </p:nvPr>
        </p:nvSpPr>
        <p:spPr bwMode="auto">
          <a:xfrm>
            <a:off x="335360" y="260648"/>
            <a:ext cx="9577064" cy="720080"/>
          </a:xfrm>
        </p:spPr>
        <p:txBody>
          <a:bodyPr/>
          <a:lstStyle/>
          <a:p>
            <a:pPr>
              <a:defRPr/>
            </a:pPr>
            <a:r>
              <a:rPr lang="de-DE" dirty="0"/>
              <a:t>Prozessumsetzung der Drittmittelrichtlinie an der FHE</a:t>
            </a:r>
            <a:br>
              <a:rPr lang="de-DE" dirty="0"/>
            </a:br>
            <a:r>
              <a:rPr lang="de-DE" dirty="0"/>
              <a:t>nicht-wirtschaftlicher Bereich</a:t>
            </a:r>
            <a:endParaRPr dirty="0"/>
          </a:p>
        </p:txBody>
      </p:sp>
      <p:sp>
        <p:nvSpPr>
          <p:cNvPr id="795943031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D2B6240E-32C0-8431-AC57-44FEA4C5E400}" type="slidenum">
              <a:rPr lang="de-DE"/>
              <a:t>13</a:t>
            </a:fld>
            <a:endParaRPr lang="de-DE"/>
          </a:p>
        </p:txBody>
      </p:sp>
      <p:sp>
        <p:nvSpPr>
          <p:cNvPr id="479907319" name="Textfeld 479907318"/>
          <p:cNvSpPr txBox="1"/>
          <p:nvPr/>
        </p:nvSpPr>
        <p:spPr bwMode="auto">
          <a:xfrm>
            <a:off x="1763027" y="1684513"/>
            <a:ext cx="6369079" cy="1768199"/>
          </a:xfrm>
          <a:prstGeom prst="rect">
            <a:avLst/>
          </a:prstGeom>
          <a:noFill/>
          <a:ln w="634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Font typeface="Arial"/>
              <a:buAutoNum type="arabicPeriod"/>
              <a:defRPr/>
            </a:pPr>
            <a:r>
              <a:rPr sz="2200" b="0"/>
              <a:t>Anzeigeformular für nicht-wirtschaftliche Projekte</a:t>
            </a:r>
            <a:endParaRPr/>
          </a:p>
          <a:p>
            <a:pPr marL="349965" indent="-349965">
              <a:buFont typeface="Arial"/>
              <a:buAutoNum type="arabicPeriod"/>
              <a:defRPr/>
            </a:pPr>
            <a:r>
              <a:rPr sz="2200" b="0"/>
              <a:t>Ausschreibung/Call/Förderinitiative</a:t>
            </a:r>
            <a:endParaRPr/>
          </a:p>
          <a:p>
            <a:pPr marL="349965" indent="-349965">
              <a:buFont typeface="Arial"/>
              <a:buAutoNum type="arabicPeriod"/>
              <a:defRPr/>
            </a:pPr>
            <a:r>
              <a:rPr sz="2200" b="0"/>
              <a:t>Antragsunterlagen</a:t>
            </a:r>
            <a:endParaRPr/>
          </a:p>
          <a:p>
            <a:pPr marL="349965" indent="-349965">
              <a:buFont typeface="Arial"/>
              <a:buAutoNum type="arabicPeriod"/>
              <a:defRPr/>
            </a:pPr>
            <a:r>
              <a:rPr sz="2200" b="0"/>
              <a:t>Kalkulation</a:t>
            </a:r>
            <a:endParaRPr/>
          </a:p>
        </p:txBody>
      </p:sp>
      <p:sp>
        <p:nvSpPr>
          <p:cNvPr id="635925422" name="Pfeil: nach rechts 635925421"/>
          <p:cNvSpPr/>
          <p:nvPr/>
        </p:nvSpPr>
        <p:spPr bwMode="auto">
          <a:xfrm>
            <a:off x="1775519" y="4049143"/>
            <a:ext cx="2628554" cy="1023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t>SFT prüft</a:t>
            </a:r>
          </a:p>
        </p:txBody>
      </p:sp>
      <p:sp>
        <p:nvSpPr>
          <p:cNvPr id="4962864" name="Textfeld 4962863"/>
          <p:cNvSpPr txBox="1"/>
          <p:nvPr/>
        </p:nvSpPr>
        <p:spPr bwMode="auto">
          <a:xfrm>
            <a:off x="4462137" y="4049142"/>
            <a:ext cx="6066159" cy="210348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AutoNum type="arabicPeriod"/>
              <a:defRPr/>
            </a:pPr>
            <a:r>
              <a:rPr sz="2200" b="0"/>
              <a:t>formale Notwendigkeiten gem. der Förderinitiative</a:t>
            </a:r>
            <a:endParaRPr/>
          </a:p>
          <a:p>
            <a:pPr marL="349965" indent="-349965">
              <a:buAutoNum type="arabicPeriod"/>
              <a:defRPr/>
            </a:pPr>
            <a:r>
              <a:rPr sz="2200" b="0"/>
              <a:t>Kalkulation: Personalkosten, Reisekosten, Sachkosten</a:t>
            </a:r>
            <a:endParaRPr/>
          </a:p>
          <a:p>
            <a:pPr marL="349965" indent="-349965">
              <a:buAutoNum type="arabicPeriod"/>
              <a:defRPr/>
            </a:pPr>
            <a:r>
              <a:rPr sz="2200" b="0"/>
              <a:t>Unterschriftenlauf auf dem Anzeigeformular</a:t>
            </a:r>
            <a:endParaRPr/>
          </a:p>
          <a:p>
            <a:pPr marL="750015" lvl="1" indent="-349965">
              <a:buFont typeface="Arial"/>
              <a:buAutoNum type="arabicPeriod"/>
              <a:defRPr/>
            </a:pPr>
            <a:endParaRPr sz="2200"/>
          </a:p>
        </p:txBody>
      </p:sp>
      <p:sp>
        <p:nvSpPr>
          <p:cNvPr id="726133537" name="Textfeld 726133536"/>
          <p:cNvSpPr txBox="1"/>
          <p:nvPr/>
        </p:nvSpPr>
        <p:spPr bwMode="auto">
          <a:xfrm>
            <a:off x="1775519" y="1172985"/>
            <a:ext cx="6357306" cy="457560"/>
          </a:xfrm>
          <a:prstGeom prst="rect">
            <a:avLst/>
          </a:prstGeom>
          <a:noFill/>
          <a:ln w="19049">
            <a:solidFill>
              <a:srgbClr val="FFC00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von der Projektleitung an SFT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084800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AD743E5-802F-4097-F8A9-551A86EE43C7}" type="slidenum">
              <a:rPr lang="de-DE"/>
              <a:t>14</a:t>
            </a:fld>
            <a:endParaRPr lang="de-DE"/>
          </a:p>
        </p:txBody>
      </p:sp>
      <p:sp>
        <p:nvSpPr>
          <p:cNvPr id="603358531" name="Textfeld 603358530"/>
          <p:cNvSpPr txBox="1"/>
          <p:nvPr/>
        </p:nvSpPr>
        <p:spPr bwMode="auto">
          <a:xfrm>
            <a:off x="1886500" y="1172985"/>
            <a:ext cx="4606989" cy="457560"/>
          </a:xfrm>
          <a:prstGeom prst="rect">
            <a:avLst/>
          </a:prstGeom>
          <a:noFill/>
          <a:ln w="19049">
            <a:solidFill>
              <a:srgbClr val="FFC00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Prozess</a:t>
            </a:r>
          </a:p>
        </p:txBody>
      </p:sp>
      <p:sp>
        <p:nvSpPr>
          <p:cNvPr id="410697307" name="Textfeld 410697306"/>
          <p:cNvSpPr txBox="1"/>
          <p:nvPr/>
        </p:nvSpPr>
        <p:spPr bwMode="auto">
          <a:xfrm>
            <a:off x="1895320" y="2046110"/>
            <a:ext cx="3431483" cy="64044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AutoNum type="arabicPeriod"/>
              <a:defRPr/>
            </a:pPr>
            <a:r>
              <a:rPr sz="1800"/>
              <a:t>Anzeigeformular und Antragsunterlagen an SFT</a:t>
            </a:r>
            <a:endParaRPr/>
          </a:p>
        </p:txBody>
      </p:sp>
      <p:sp>
        <p:nvSpPr>
          <p:cNvPr id="1923657750" name="Textfeld 1923657749"/>
          <p:cNvSpPr txBox="1"/>
          <p:nvPr/>
        </p:nvSpPr>
        <p:spPr bwMode="auto">
          <a:xfrm>
            <a:off x="1895319" y="3342570"/>
            <a:ext cx="3449122" cy="366119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/>
              <a:t>2. SFT: Prüfung des Antrages </a:t>
            </a:r>
            <a:endParaRPr/>
          </a:p>
        </p:txBody>
      </p:sp>
      <p:sp>
        <p:nvSpPr>
          <p:cNvPr id="635908855" name="Textfeld 635908854"/>
          <p:cNvSpPr txBox="1"/>
          <p:nvPr/>
        </p:nvSpPr>
        <p:spPr bwMode="auto">
          <a:xfrm>
            <a:off x="1895319" y="4553302"/>
            <a:ext cx="3449122" cy="91476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/>
              <a:t>3. SFT: Einholung aller notwendigen Unterschriften für das Anzeigeformular </a:t>
            </a:r>
            <a:endParaRPr/>
          </a:p>
        </p:txBody>
      </p:sp>
      <p:sp>
        <p:nvSpPr>
          <p:cNvPr id="829766839" name="Pfeil: nach unten 829766838"/>
          <p:cNvSpPr/>
          <p:nvPr/>
        </p:nvSpPr>
        <p:spPr bwMode="auto">
          <a:xfrm>
            <a:off x="3438721" y="2795764"/>
            <a:ext cx="211666" cy="476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31442325" name="Pfeil: nach unten 2131442324"/>
          <p:cNvSpPr/>
          <p:nvPr/>
        </p:nvSpPr>
        <p:spPr bwMode="auto">
          <a:xfrm>
            <a:off x="3438722" y="3953581"/>
            <a:ext cx="211665" cy="4762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36677547" name="Textfeld 1636677546"/>
          <p:cNvSpPr txBox="1"/>
          <p:nvPr/>
        </p:nvSpPr>
        <p:spPr bwMode="auto">
          <a:xfrm>
            <a:off x="6493489" y="1879169"/>
            <a:ext cx="3507802" cy="146340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/>
              <a:t>4. SFT: Einholung der rechtsverbindlichen Unterschrift und postalischer Versand der Antragsunterlagen</a:t>
            </a:r>
            <a:endParaRPr/>
          </a:p>
        </p:txBody>
      </p:sp>
      <p:sp>
        <p:nvSpPr>
          <p:cNvPr id="432640994" name="Textfeld 432640993"/>
          <p:cNvSpPr txBox="1"/>
          <p:nvPr/>
        </p:nvSpPr>
        <p:spPr bwMode="auto">
          <a:xfrm>
            <a:off x="6464689" y="4032957"/>
            <a:ext cx="3536962" cy="1154162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dirty="0"/>
              <a:t>5. SFT: </a:t>
            </a:r>
            <a:r>
              <a:rPr sz="1800" dirty="0" err="1"/>
              <a:t>Einpflegen</a:t>
            </a:r>
            <a:r>
              <a:rPr sz="1800" dirty="0"/>
              <a:t> </a:t>
            </a:r>
            <a:r>
              <a:rPr sz="1800" dirty="0" err="1"/>
              <a:t>aller</a:t>
            </a:r>
            <a:r>
              <a:rPr sz="1800" dirty="0"/>
              <a:t> </a:t>
            </a:r>
            <a:r>
              <a:rPr sz="1800" dirty="0" err="1"/>
              <a:t>finalen</a:t>
            </a:r>
            <a:r>
              <a:rPr sz="1800" dirty="0"/>
              <a:t> </a:t>
            </a:r>
            <a:r>
              <a:rPr sz="1800" dirty="0" err="1"/>
              <a:t>Dokumente</a:t>
            </a:r>
            <a:r>
              <a:rPr sz="1800" dirty="0"/>
              <a:t> in das </a:t>
            </a:r>
            <a:r>
              <a:rPr lang="de-DE" sz="1800" dirty="0"/>
              <a:t>Vertrags</a:t>
            </a:r>
            <a:r>
              <a:rPr sz="1800" dirty="0" err="1"/>
              <a:t>managementsystem</a:t>
            </a:r>
            <a:r>
              <a:rPr sz="1800" dirty="0"/>
              <a:t> SPIDER</a:t>
            </a:r>
            <a:endParaRPr dirty="0"/>
          </a:p>
        </p:txBody>
      </p:sp>
      <p:sp>
        <p:nvSpPr>
          <p:cNvPr id="322903892" name="Textfeld 322903891"/>
          <p:cNvSpPr txBox="1"/>
          <p:nvPr/>
        </p:nvSpPr>
        <p:spPr bwMode="auto">
          <a:xfrm>
            <a:off x="6509178" y="5880177"/>
            <a:ext cx="3548842" cy="64044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/>
              <a:t>6. SFT: Anlaufberatung  bei Bewilligung</a:t>
            </a:r>
            <a:endParaRPr/>
          </a:p>
        </p:txBody>
      </p:sp>
      <p:sp>
        <p:nvSpPr>
          <p:cNvPr id="1869791409" name="Pfeil: nach unten 1869791408"/>
          <p:cNvSpPr/>
          <p:nvPr/>
        </p:nvSpPr>
        <p:spPr bwMode="auto">
          <a:xfrm>
            <a:off x="8071934" y="3429000"/>
            <a:ext cx="211665" cy="4762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72427685" name="Pfeil: nach unten 972427684"/>
          <p:cNvSpPr/>
          <p:nvPr/>
        </p:nvSpPr>
        <p:spPr bwMode="auto">
          <a:xfrm>
            <a:off x="8071934" y="5310230"/>
            <a:ext cx="211665" cy="4762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AABC07-08AE-DC8C-A6DE-64F9DFB3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EA689AB-480A-AAA6-81B4-97C163DD51EB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/>
              <a:t>Prozessumsetzung der Drittmittelrichtlinie an der FHE</a:t>
            </a:r>
            <a:br>
              <a:rPr lang="de-DE" kern="0"/>
            </a:br>
            <a:r>
              <a:rPr lang="de-DE" kern="0"/>
              <a:t>nicht-wirtschaftlicher Bereich</a:t>
            </a:r>
            <a:endParaRPr lang="de-DE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3098841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AEA9821-3B87-F08B-A21E-AD3D169E1703}" type="slidenum">
              <a:rPr lang="de-DE"/>
              <a:t>15</a:t>
            </a:fld>
            <a:endParaRPr lang="de-DE"/>
          </a:p>
        </p:txBody>
      </p:sp>
      <p:sp>
        <p:nvSpPr>
          <p:cNvPr id="2118425023" name="Textfeld 2118425022"/>
          <p:cNvSpPr txBox="1"/>
          <p:nvPr/>
        </p:nvSpPr>
        <p:spPr bwMode="auto">
          <a:xfrm>
            <a:off x="1763025" y="1684513"/>
            <a:ext cx="6087400" cy="2225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Font typeface="Arial"/>
              <a:buAutoNum type="arabicPeriod"/>
              <a:defRPr/>
            </a:pPr>
            <a:r>
              <a:rPr sz="2000"/>
              <a:t>Personalkostenberechnung</a:t>
            </a:r>
            <a:endParaRPr/>
          </a:p>
          <a:p>
            <a:pPr marL="750015" lvl="1" indent="-349965">
              <a:buFont typeface="Arial"/>
              <a:buAutoNum type="arabicPeriod"/>
              <a:defRPr/>
            </a:pPr>
            <a:r>
              <a:rPr sz="2000"/>
              <a:t>N.N.-Tabelle</a:t>
            </a:r>
            <a:r>
              <a:rPr sz="2000" b="0"/>
              <a:t> der Hochschule bei unbekanntem Personal</a:t>
            </a:r>
            <a:endParaRPr/>
          </a:p>
          <a:p>
            <a:pPr marL="750015" lvl="1" indent="-349965">
              <a:buFont typeface="Arial"/>
              <a:buAutoNum type="arabicPeriod"/>
              <a:defRPr/>
            </a:pPr>
            <a:r>
              <a:rPr sz="2000" b="0"/>
              <a:t>Ermittlung der </a:t>
            </a:r>
            <a:r>
              <a:rPr sz="2000"/>
              <a:t>realen Personalkosten durch DPR</a:t>
            </a:r>
            <a:r>
              <a:rPr sz="2000" b="0"/>
              <a:t> bei bestehendem Personal</a:t>
            </a:r>
            <a:endParaRPr/>
          </a:p>
          <a:p>
            <a:pPr marL="750015" lvl="1" indent="-349965">
              <a:buFont typeface="Arial"/>
              <a:buAutoNum type="arabicPeriod"/>
              <a:defRPr/>
            </a:pPr>
            <a:r>
              <a:rPr sz="2000"/>
              <a:t>aktuell geltende Vergütungssätze</a:t>
            </a:r>
            <a:r>
              <a:rPr sz="2000" b="0"/>
              <a:t> für wiss. Assistent:innen</a:t>
            </a:r>
            <a:endParaRPr/>
          </a:p>
        </p:txBody>
      </p:sp>
      <p:sp>
        <p:nvSpPr>
          <p:cNvPr id="1297791387" name="Textfeld 1297791386"/>
          <p:cNvSpPr txBox="1"/>
          <p:nvPr/>
        </p:nvSpPr>
        <p:spPr bwMode="auto">
          <a:xfrm>
            <a:off x="1775519" y="3909911"/>
            <a:ext cx="6106118" cy="127214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dirty="0"/>
              <a:t>2. </a:t>
            </a:r>
            <a:r>
              <a:rPr sz="2000" dirty="0" err="1"/>
              <a:t>Reisekosten</a:t>
            </a:r>
            <a:r>
              <a:rPr sz="2000" dirty="0"/>
              <a:t> gem. </a:t>
            </a:r>
            <a:r>
              <a:rPr sz="2000" dirty="0" err="1"/>
              <a:t>Städtekatalog</a:t>
            </a:r>
            <a:r>
              <a:rPr sz="2000" dirty="0"/>
              <a:t> für </a:t>
            </a:r>
            <a:endParaRPr dirty="0"/>
          </a:p>
          <a:p>
            <a:pPr>
              <a:defRPr/>
            </a:pPr>
            <a:r>
              <a:rPr sz="2000" dirty="0"/>
              <a:t>    </a:t>
            </a:r>
            <a:r>
              <a:rPr sz="2000" dirty="0" err="1"/>
              <a:t>Übernachtungskosten</a:t>
            </a:r>
            <a:endParaRPr dirty="0"/>
          </a:p>
          <a:p>
            <a:pPr>
              <a:defRPr/>
            </a:pPr>
            <a:r>
              <a:rPr lang="de-DE" sz="2000" dirty="0"/>
              <a:t>3</a:t>
            </a:r>
            <a:r>
              <a:rPr sz="2000" dirty="0"/>
              <a:t>. interne 14-Tagesfrist </a:t>
            </a:r>
            <a:endParaRPr dirty="0"/>
          </a:p>
          <a:p>
            <a:pPr marL="750014" lvl="1" indent="-349965">
              <a:buFont typeface="Arial"/>
              <a:buAutoNum type="arabicPeriod"/>
              <a:defRPr/>
            </a:pPr>
            <a:endParaRPr sz="2000" dirty="0"/>
          </a:p>
        </p:txBody>
      </p:sp>
      <p:sp>
        <p:nvSpPr>
          <p:cNvPr id="623624071" name="Textfeld 623624070"/>
          <p:cNvSpPr txBox="1"/>
          <p:nvPr/>
        </p:nvSpPr>
        <p:spPr bwMode="auto">
          <a:xfrm>
            <a:off x="1886500" y="1172985"/>
            <a:ext cx="4610589" cy="457560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bitte zu beachten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21308E-2EE8-D609-0BBE-59B410A5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F12C9E5-D493-2480-51BA-AE12E4D0D22F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 dirty="0"/>
              <a:t>Prozessumsetzung der Drittmittelrichtlinie an der FHE</a:t>
            </a:r>
            <a:br>
              <a:rPr lang="de-DE" kern="0" dirty="0"/>
            </a:br>
            <a:r>
              <a:rPr lang="de-DE" kern="0" dirty="0"/>
              <a:t>nicht-wirtschaftlicher Bereich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9005273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1DD9147E-41E8-0C51-7401-B9FDFF6FCE22}" type="slidenum">
              <a:rPr lang="de-DE"/>
              <a:t>16</a:t>
            </a:fld>
            <a:endParaRPr lang="de-DE"/>
          </a:p>
        </p:txBody>
      </p:sp>
      <p:pic>
        <p:nvPicPr>
          <p:cNvPr id="167708680" name="Grafik 16770867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2852" y="3129139"/>
            <a:ext cx="8919657" cy="2956277"/>
          </a:xfrm>
          <a:prstGeom prst="rect">
            <a:avLst/>
          </a:prstGeom>
        </p:spPr>
      </p:pic>
      <p:sp>
        <p:nvSpPr>
          <p:cNvPr id="536635963" name="Textfeld 536635962"/>
          <p:cNvSpPr txBox="1"/>
          <p:nvPr/>
        </p:nvSpPr>
        <p:spPr bwMode="auto">
          <a:xfrm>
            <a:off x="2009971" y="1137708"/>
            <a:ext cx="431270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51486213" name="Pfeil: nach rechts 1251486212"/>
          <p:cNvSpPr/>
          <p:nvPr/>
        </p:nvSpPr>
        <p:spPr bwMode="auto">
          <a:xfrm>
            <a:off x="1930596" y="980727"/>
            <a:ext cx="2628553" cy="10230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t>Zu finden</a:t>
            </a:r>
          </a:p>
        </p:txBody>
      </p:sp>
      <p:sp>
        <p:nvSpPr>
          <p:cNvPr id="1916633955" name="Textfeld 1916633954"/>
          <p:cNvSpPr txBox="1"/>
          <p:nvPr/>
        </p:nvSpPr>
        <p:spPr bwMode="auto">
          <a:xfrm>
            <a:off x="5096778" y="1128888"/>
            <a:ext cx="4184737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AutoNum type="arabicPeriod"/>
              <a:defRPr/>
            </a:pPr>
            <a:r>
              <a:t>N.N.-Tabelle</a:t>
            </a:r>
          </a:p>
          <a:p>
            <a:pPr marL="349965" indent="-349965">
              <a:buAutoNum type="arabicPeriod"/>
              <a:defRPr/>
            </a:pPr>
            <a:r>
              <a:t>Vergütungssätze der Assistent:innen</a:t>
            </a:r>
          </a:p>
        </p:txBody>
      </p:sp>
      <p:sp>
        <p:nvSpPr>
          <p:cNvPr id="381875707" name="Textfeld 381875706"/>
          <p:cNvSpPr txBox="1"/>
          <p:nvPr/>
        </p:nvSpPr>
        <p:spPr bwMode="auto">
          <a:xfrm>
            <a:off x="2245935" y="2611447"/>
            <a:ext cx="420021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Intranet —&gt; Forschung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EF2FF3-A870-F328-F15F-4074BB8F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8EF640C-6339-BDEE-E615-DA6CD6049BC1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 dirty="0"/>
              <a:t>Prozessumsetzung der Drittmittelrichtlinie an der FHE</a:t>
            </a:r>
            <a:br>
              <a:rPr lang="de-DE" kern="0" dirty="0"/>
            </a:br>
            <a:r>
              <a:rPr lang="de-DE" kern="0" dirty="0"/>
              <a:t>nicht-wirtschaftlicher Bereich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445447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3C40E2AB-DEBF-8531-D056-DF1189AFF627}" type="slidenum">
              <a:rPr lang="de-DE"/>
              <a:t>17</a:t>
            </a:fld>
            <a:endParaRPr lang="de-DE"/>
          </a:p>
        </p:txBody>
      </p:sp>
      <p:sp>
        <p:nvSpPr>
          <p:cNvPr id="2092656417" name="Textfeld 536635962"/>
          <p:cNvSpPr txBox="1"/>
          <p:nvPr/>
        </p:nvSpPr>
        <p:spPr bwMode="auto">
          <a:xfrm>
            <a:off x="2009971" y="1137708"/>
            <a:ext cx="431270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87851191" name="Grafik 13878511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59240" y="980727"/>
            <a:ext cx="1162049" cy="4981574"/>
          </a:xfrm>
          <a:prstGeom prst="rect">
            <a:avLst/>
          </a:prstGeom>
        </p:spPr>
      </p:pic>
      <p:pic>
        <p:nvPicPr>
          <p:cNvPr id="243980662" name="Grafik 2439806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876" y="1217082"/>
            <a:ext cx="8486775" cy="1714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5B414B1-B663-F7A7-BAE9-B1EAFDA6A2A0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 dirty="0"/>
              <a:t>Prozessumsetzung der Drittmittelrichtlinie an der FHE</a:t>
            </a:r>
            <a:br>
              <a:rPr lang="de-DE" kern="0" dirty="0"/>
            </a:br>
            <a:r>
              <a:rPr lang="de-DE" kern="0" dirty="0"/>
              <a:t>wirtschaftlicher Bereich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51BB90EA-E400-4111-A6CC-99BC8544871C}"/>
              </a:ext>
            </a:extLst>
          </p:cNvPr>
          <p:cNvSpPr/>
          <p:nvPr/>
        </p:nvSpPr>
        <p:spPr bwMode="auto">
          <a:xfrm>
            <a:off x="1211949" y="4091708"/>
            <a:ext cx="2628554" cy="1023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700" dirty="0"/>
              <a:t>SFT </a:t>
            </a:r>
            <a:r>
              <a:rPr sz="1700" dirty="0" err="1"/>
              <a:t>prüft</a:t>
            </a:r>
            <a:endParaRPr sz="17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7D18BC-2A95-43FC-B46F-F9943098CF6E}"/>
              </a:ext>
            </a:extLst>
          </p:cNvPr>
          <p:cNvSpPr txBox="1"/>
          <p:nvPr/>
        </p:nvSpPr>
        <p:spPr bwMode="auto">
          <a:xfrm>
            <a:off x="3898565" y="4163716"/>
            <a:ext cx="6066159" cy="74110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AutoNum type="arabicPeriod"/>
              <a:defRPr/>
            </a:pPr>
            <a:r>
              <a:rPr sz="2200" b="0" dirty="0" err="1"/>
              <a:t>formale</a:t>
            </a:r>
            <a:r>
              <a:rPr sz="2200" b="0" dirty="0"/>
              <a:t> </a:t>
            </a:r>
            <a:r>
              <a:rPr lang="de-DE" sz="2200" b="0" dirty="0"/>
              <a:t>Prüfung</a:t>
            </a:r>
          </a:p>
          <a:p>
            <a:pPr marL="349965" indent="-349965">
              <a:buAutoNum type="arabicPeriod"/>
              <a:defRPr/>
            </a:pPr>
            <a:r>
              <a:rPr sz="2200" b="0" dirty="0" err="1"/>
              <a:t>Unterschriftenlauf</a:t>
            </a:r>
            <a:r>
              <a:rPr sz="2200" b="0" dirty="0"/>
              <a:t> auf dem Anzeigeformular</a:t>
            </a:r>
            <a:endParaRPr lang="de-DE" sz="2200" b="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40C21C00-36CD-4CB4-AA07-762E3F4FDCBB}"/>
              </a:ext>
            </a:extLst>
          </p:cNvPr>
          <p:cNvSpPr/>
          <p:nvPr/>
        </p:nvSpPr>
        <p:spPr bwMode="auto">
          <a:xfrm>
            <a:off x="1199456" y="2924944"/>
            <a:ext cx="2628554" cy="1023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1700" dirty="0"/>
              <a:t>SFT legt mit PL fest</a:t>
            </a:r>
            <a:endParaRPr sz="17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0AF1D9C-4BBD-40D8-B61F-6FC858FF481E}"/>
              </a:ext>
            </a:extLst>
          </p:cNvPr>
          <p:cNvSpPr txBox="1"/>
          <p:nvPr/>
        </p:nvSpPr>
        <p:spPr bwMode="auto">
          <a:xfrm>
            <a:off x="3898564" y="3083596"/>
            <a:ext cx="6066159" cy="741100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AutoNum type="arabicPeriod"/>
              <a:defRPr/>
            </a:pPr>
            <a:r>
              <a:rPr lang="de-DE" sz="2200" b="0" dirty="0"/>
              <a:t>Beratung zur Leistungsbeschreibung</a:t>
            </a:r>
            <a:endParaRPr sz="2200" b="0" dirty="0"/>
          </a:p>
          <a:p>
            <a:pPr marL="349965" indent="-349965">
              <a:buAutoNum type="arabicPeriod"/>
              <a:defRPr/>
            </a:pPr>
            <a:r>
              <a:rPr lang="de-DE" sz="2200" b="0" dirty="0"/>
              <a:t>Beratung zum Projektvertrag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D70ECE1-4406-47D6-A59E-43D609297AF6}"/>
              </a:ext>
            </a:extLst>
          </p:cNvPr>
          <p:cNvSpPr/>
          <p:nvPr/>
        </p:nvSpPr>
        <p:spPr bwMode="auto">
          <a:xfrm>
            <a:off x="1199456" y="5258472"/>
            <a:ext cx="2628554" cy="1023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700" dirty="0"/>
              <a:t>SFT </a:t>
            </a:r>
            <a:r>
              <a:rPr lang="de-DE" sz="1700" dirty="0"/>
              <a:t>initiiert</a:t>
            </a:r>
            <a:endParaRPr sz="17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6875C04-10EE-4E86-86E7-6C9C507D73ED}"/>
              </a:ext>
            </a:extLst>
          </p:cNvPr>
          <p:cNvSpPr txBox="1"/>
          <p:nvPr/>
        </p:nvSpPr>
        <p:spPr bwMode="auto">
          <a:xfrm>
            <a:off x="3898564" y="5258472"/>
            <a:ext cx="6066159" cy="1065484"/>
          </a:xfrm>
          <a:prstGeom prst="rect">
            <a:avLst/>
          </a:prstGeom>
          <a:noFill/>
          <a:ln w="12699">
            <a:solidFill>
              <a:schemeClr val="accent1">
                <a:lumMod val="1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buFontTx/>
              <a:buAutoNum type="arabicPeriod"/>
              <a:defRPr/>
            </a:pPr>
            <a:r>
              <a:rPr lang="de-DE" sz="2200" b="0" dirty="0"/>
              <a:t>Juristische Prüfung</a:t>
            </a:r>
          </a:p>
          <a:p>
            <a:pPr marL="349965" indent="-349965">
              <a:buFontTx/>
              <a:buAutoNum type="arabicPeriod"/>
              <a:defRPr/>
            </a:pPr>
            <a:r>
              <a:rPr lang="de-DE" sz="2200" b="0" dirty="0"/>
              <a:t>beihilferechtliche Prüfung</a:t>
            </a:r>
          </a:p>
          <a:p>
            <a:pPr marL="349965" indent="-349965">
              <a:buAutoNum type="arabicPeriod"/>
              <a:defRPr/>
            </a:pPr>
            <a:r>
              <a:rPr lang="de-DE" sz="2200" b="0" dirty="0"/>
              <a:t>Dokumentation in Spider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64878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E014B82-6A2F-AAE6-172E-E643C72FAB13}" type="slidenum">
              <a:rPr lang="de-DE"/>
              <a:t>18</a:t>
            </a:fld>
            <a:endParaRPr lang="de-DE"/>
          </a:p>
        </p:txBody>
      </p:sp>
      <p:sp>
        <p:nvSpPr>
          <p:cNvPr id="1423387122" name="Textfeld 536635962"/>
          <p:cNvSpPr txBox="1"/>
          <p:nvPr/>
        </p:nvSpPr>
        <p:spPr bwMode="auto">
          <a:xfrm>
            <a:off x="2009971" y="1137708"/>
            <a:ext cx="431270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38494169" name="Grafik 203849416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59240" y="980727"/>
            <a:ext cx="1162049" cy="4981574"/>
          </a:xfrm>
          <a:prstGeom prst="rect">
            <a:avLst/>
          </a:prstGeom>
        </p:spPr>
      </p:pic>
      <p:pic>
        <p:nvPicPr>
          <p:cNvPr id="1530310668" name="Grafik 153031066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17329" y="1010891"/>
            <a:ext cx="4705349" cy="4762499"/>
          </a:xfrm>
          <a:prstGeom prst="rect">
            <a:avLst/>
          </a:prstGeom>
        </p:spPr>
      </p:pic>
      <p:pic>
        <p:nvPicPr>
          <p:cNvPr id="897740202" name="Grafik 89774020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6000" y="1595268"/>
            <a:ext cx="4391024" cy="4781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83CB30-C879-1BF5-0A2F-955A95C7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20F048-57F7-025E-0CCE-4035377826FE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 dirty="0"/>
              <a:t>Prozessumsetzung der Drittmittelrichtlinie an der FHE</a:t>
            </a:r>
            <a:br>
              <a:rPr lang="de-DE" kern="0" dirty="0"/>
            </a:br>
            <a:r>
              <a:rPr lang="de-DE" kern="0" dirty="0"/>
              <a:t>wirtschaftlicher Bereich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31E43-4AE7-444D-B499-762DA837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Präambel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59B71-502F-479B-AC26-0F48F6E4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>
              <a:sym typeface="Wingdings" panose="05000000000000000000" pitchFamily="2" charset="2"/>
            </a:endParaRPr>
          </a:p>
          <a:p>
            <a:pPr marL="0" indent="0"/>
            <a:endParaRPr lang="de-DE" dirty="0">
              <a:sym typeface="Wingdings" panose="05000000000000000000" pitchFamily="2" charset="2"/>
            </a:endParaRPr>
          </a:p>
          <a:p>
            <a:pPr marL="0" indent="0"/>
            <a:r>
              <a:rPr lang="de-DE" dirty="0">
                <a:sym typeface="Wingdings" panose="05000000000000000000" pitchFamily="2" charset="2"/>
              </a:rPr>
              <a:t>Zielstellung der Richtlinie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Gewährung von Handlungssicherheit bei Annahme und Verwendung der Mittel: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rechtssicherer und einheitlicher Umgang mit Drittmitteln für Hochschulmitglieder und Hochschulverwaltungen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Zur Vermeidung strafrechtlicher Konsequenzen in den Bereichen:</a:t>
            </a:r>
          </a:p>
          <a:p>
            <a:pPr marL="2038350" lvl="4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Vorteilsannahme</a:t>
            </a:r>
          </a:p>
          <a:p>
            <a:pPr marL="2038350" lvl="4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Bestechlichkeit</a:t>
            </a:r>
          </a:p>
          <a:p>
            <a:pPr marL="2038350" lvl="4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Untreue der Einhaltung von Regularien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1F459B-1C84-46CE-9810-81BF8160E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66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34103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B75D455-9FF0-8AA0-CB6F-CFD1CC4E7AF9}" type="slidenum">
              <a:rPr lang="de-DE"/>
              <a:t>19</a:t>
            </a:fld>
            <a:endParaRPr lang="de-DE"/>
          </a:p>
        </p:txBody>
      </p:sp>
      <p:sp>
        <p:nvSpPr>
          <p:cNvPr id="1778689095" name="Textfeld 536635962"/>
          <p:cNvSpPr txBox="1"/>
          <p:nvPr/>
        </p:nvSpPr>
        <p:spPr bwMode="auto">
          <a:xfrm>
            <a:off x="2009971" y="1137708"/>
            <a:ext cx="431270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46539600" name="Grafik 54653959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59240" y="980727"/>
            <a:ext cx="1162049" cy="49815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036567-6979-D5BC-8B82-B6E7496F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EAF1043-56D1-CE61-04C6-020AE707EB44}"/>
              </a:ext>
            </a:extLst>
          </p:cNvPr>
          <p:cNvSpPr txBox="1">
            <a:spLocks/>
          </p:cNvSpPr>
          <p:nvPr/>
        </p:nvSpPr>
        <p:spPr bwMode="auto">
          <a:xfrm>
            <a:off x="335360" y="26064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B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kern="0" dirty="0"/>
              <a:t>Prozessumsetzung der Drittmittelrichtlinie an der FHE</a:t>
            </a:r>
            <a:br>
              <a:rPr lang="de-DE" kern="0" dirty="0"/>
            </a:br>
            <a:r>
              <a:rPr lang="de-DE" kern="0" dirty="0"/>
              <a:t>wirtschaftlicher Bereich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68EA399-CAC5-4497-8544-E41A548ED2F8}"/>
              </a:ext>
            </a:extLst>
          </p:cNvPr>
          <p:cNvSpPr/>
          <p:nvPr/>
        </p:nvSpPr>
        <p:spPr bwMode="auto">
          <a:xfrm>
            <a:off x="1415480" y="1296328"/>
            <a:ext cx="2160240" cy="10230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dirty="0"/>
              <a:t>z</a:t>
            </a:r>
            <a:r>
              <a:rPr dirty="0"/>
              <a:t>u </a:t>
            </a:r>
            <a:r>
              <a:rPr dirty="0" err="1"/>
              <a:t>finden</a:t>
            </a:r>
            <a:endParaRPr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0F7B75-1D50-4028-A152-199B032BF5C0}"/>
              </a:ext>
            </a:extLst>
          </p:cNvPr>
          <p:cNvSpPr txBox="1"/>
          <p:nvPr/>
        </p:nvSpPr>
        <p:spPr bwMode="auto">
          <a:xfrm>
            <a:off x="3810171" y="1344912"/>
            <a:ext cx="6174261" cy="16174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9965" indent="-349965">
              <a:lnSpc>
                <a:spcPct val="150000"/>
              </a:lnSpc>
              <a:buAutoNum type="arabicPeriod"/>
              <a:defRPr/>
            </a:pPr>
            <a:r>
              <a:rPr lang="de-DE" dirty="0"/>
              <a:t>Angebot Teil 1:Leistungsbeschreibung</a:t>
            </a:r>
            <a:endParaRPr dirty="0"/>
          </a:p>
          <a:p>
            <a:pPr marL="349965" indent="-349965">
              <a:lnSpc>
                <a:spcPct val="150000"/>
              </a:lnSpc>
              <a:buAutoNum type="arabicPeriod"/>
              <a:defRPr/>
            </a:pPr>
            <a:r>
              <a:rPr lang="de-DE" dirty="0"/>
              <a:t>Angebot Teil 2: Kostenblatt für den AG</a:t>
            </a:r>
          </a:p>
          <a:p>
            <a:pPr marL="349965" indent="-349965">
              <a:lnSpc>
                <a:spcPct val="150000"/>
              </a:lnSpc>
              <a:buAutoNum type="arabicPeriod"/>
              <a:defRPr/>
            </a:pPr>
            <a:r>
              <a:rPr lang="de-DE" dirty="0"/>
              <a:t>Musterverträge</a:t>
            </a:r>
            <a:endParaRPr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E37250-4FC5-4D6A-B680-02AFAC5E42CC}"/>
              </a:ext>
            </a:extLst>
          </p:cNvPr>
          <p:cNvSpPr txBox="1"/>
          <p:nvPr/>
        </p:nvSpPr>
        <p:spPr bwMode="auto">
          <a:xfrm>
            <a:off x="1706177" y="3317764"/>
            <a:ext cx="420021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/>
              <a:t>Intranet —&gt; Forschung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CDC731-B09B-4B8B-AF8E-7C7AAC2EC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97" r="75987" b="30806"/>
          <a:stretch/>
        </p:blipFill>
        <p:spPr bwMode="auto">
          <a:xfrm>
            <a:off x="1570554" y="3962191"/>
            <a:ext cx="6278793" cy="20590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9017427" name="Titel 1"/>
          <p:cNvSpPr>
            <a:spLocks noGrp="1"/>
          </p:cNvSpPr>
          <p:nvPr>
            <p:ph type="title"/>
          </p:nvPr>
        </p:nvSpPr>
        <p:spPr bwMode="auto">
          <a:xfrm>
            <a:off x="1775518" y="260646"/>
            <a:ext cx="6480720" cy="720078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de-DE" dirty="0"/>
              <a:t>Vertrags</a:t>
            </a:r>
            <a:r>
              <a:rPr dirty="0" err="1"/>
              <a:t>managementsystem</a:t>
            </a:r>
            <a:r>
              <a:rPr dirty="0"/>
              <a:t> SPIDER</a:t>
            </a:r>
          </a:p>
        </p:txBody>
      </p:sp>
      <p:sp>
        <p:nvSpPr>
          <p:cNvPr id="1636015322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8472262" y="6588000"/>
            <a:ext cx="93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58D942-480C-AE8C-0110-829590FE1487}" type="slidenum">
              <a:rPr lang="de-DE"/>
              <a:t>20</a:t>
            </a:fld>
            <a:endParaRPr lang="de-DE"/>
          </a:p>
        </p:txBody>
      </p:sp>
      <p:pic>
        <p:nvPicPr>
          <p:cNvPr id="1869928134" name="Grafik 18699281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1153" y="1068918"/>
            <a:ext cx="8568655" cy="5157956"/>
          </a:xfrm>
          <a:prstGeom prst="rect">
            <a:avLst/>
          </a:prstGeom>
        </p:spPr>
      </p:pic>
      <p:sp>
        <p:nvSpPr>
          <p:cNvPr id="1724768589" name="Ellipse 1724768588"/>
          <p:cNvSpPr/>
          <p:nvPr/>
        </p:nvSpPr>
        <p:spPr bwMode="auto">
          <a:xfrm>
            <a:off x="7718769" y="1068919"/>
            <a:ext cx="2442985" cy="1409345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36503029" name="Ellipse 1336503028"/>
          <p:cNvSpPr/>
          <p:nvPr/>
        </p:nvSpPr>
        <p:spPr bwMode="auto">
          <a:xfrm>
            <a:off x="1652045" y="2954513"/>
            <a:ext cx="3704166" cy="1860902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6821374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8472261" y="6588000"/>
            <a:ext cx="93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A476DE-933B-95F1-D5F7-3684201E76FD}" type="slidenum">
              <a:rPr lang="de-DE"/>
              <a:t>21</a:t>
            </a:fld>
            <a:endParaRPr lang="de-DE"/>
          </a:p>
        </p:txBody>
      </p:sp>
      <p:pic>
        <p:nvPicPr>
          <p:cNvPr id="602681612" name="Grafik 6026816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47924" y="-18083"/>
            <a:ext cx="7575659" cy="6894167"/>
          </a:xfrm>
          <a:prstGeom prst="rect">
            <a:avLst/>
          </a:prstGeom>
        </p:spPr>
      </p:pic>
      <p:sp>
        <p:nvSpPr>
          <p:cNvPr id="669607572" name="Pfeil: nach rechts 669607571"/>
          <p:cNvSpPr/>
          <p:nvPr/>
        </p:nvSpPr>
        <p:spPr bwMode="auto">
          <a:xfrm>
            <a:off x="1604273" y="142878"/>
            <a:ext cx="8951738" cy="10230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t>Projektverwaltung durch verschiedene Geschäftseinheiten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6821374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8472261" y="6588000"/>
            <a:ext cx="93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A476DE-933B-95F1-D5F7-3684201E76FD}" type="slidenum">
              <a:rPr lang="de-DE"/>
              <a:t>22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A529BC-696C-CD15-56C9-73F8567187C6}"/>
              </a:ext>
            </a:extLst>
          </p:cNvPr>
          <p:cNvSpPr txBox="1"/>
          <p:nvPr/>
        </p:nvSpPr>
        <p:spPr>
          <a:xfrm>
            <a:off x="2423592" y="1628800"/>
            <a:ext cx="6148386" cy="379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50000"/>
              </a:lnSpc>
              <a:spcAft>
                <a:spcPts val="800"/>
              </a:spcAft>
            </a:pP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von Tino Garbe an alle:    11:41 AM</a:t>
            </a:r>
          </a:p>
          <a:p>
            <a:pPr marL="457200" indent="-228600">
              <a:lnSpc>
                <a:spcPct val="150000"/>
              </a:lnSpc>
              <a:spcAft>
                <a:spcPts val="800"/>
              </a:spcAft>
            </a:pP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Link zum Prozess im PIP: </a:t>
            </a:r>
            <a:r>
              <a:rPr lang="de-DE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https://fh-erfurt.biccloud.de/client/#/view/tenant/e9826dfa-054d-4772-81e1-9aae2857c36c/repository/449efe02-a031-487d-8b6e-f70173095efd/stage/published/diagrams/14af86d3-bb5f-48cb-8839-ff8edb2f6a28/matrix?forceReload=true</a:t>
            </a:r>
            <a:endParaRPr lang="de-D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800"/>
              </a:spcAft>
            </a:pP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Matrix wirtschaftliche Projekte beantragen</a:t>
            </a:r>
            <a:endParaRPr lang="de-D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50000"/>
              </a:lnSpc>
              <a:spcAft>
                <a:spcPts val="800"/>
              </a:spcAft>
            </a:pP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von Tino Garbe an alle:    11:43 AM</a:t>
            </a:r>
          </a:p>
          <a:p>
            <a:pPr marL="457200" indent="-228600">
              <a:lnSpc>
                <a:spcPct val="150000"/>
              </a:lnSpc>
              <a:spcAft>
                <a:spcPts val="800"/>
              </a:spcAft>
            </a:pPr>
            <a:r>
              <a:rPr lang="de-DE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Zugang zu Spider (sofern noch nicht vorhanden) kann hier digital beantragt werden: </a:t>
            </a:r>
            <a:r>
              <a:rPr lang="de-DE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https://fh-erfurt.biccloud.de/process-execution/app/processes/ba9fc7323ead507beb5d471c22c3a0133086427e774fcd0ad5cd294b9c654106/instances</a:t>
            </a:r>
            <a:endParaRPr lang="de-DE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  <a:p>
            <a:pPr marL="457200" indent="-457200">
              <a:buAutoNum type="arabicPeriod"/>
            </a:pPr>
            <a:r>
              <a:rPr lang="de-DE" dirty="0"/>
              <a:t>Verwaltung der Drittmittel</a:t>
            </a:r>
          </a:p>
          <a:p>
            <a:pPr marL="457200" indent="-457200">
              <a:buAutoNum type="arabicPeriod"/>
            </a:pPr>
            <a:r>
              <a:rPr lang="de-DE" dirty="0"/>
              <a:t>Verwendung von Drittmitteln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06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407368" y="1556792"/>
            <a:ext cx="9145016" cy="415498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E4AB8E-7943-3D6B-D3D7-E336D94EA450}"/>
              </a:ext>
            </a:extLst>
          </p:cNvPr>
          <p:cNvSpPr txBox="1"/>
          <p:nvPr/>
        </p:nvSpPr>
        <p:spPr>
          <a:xfrm>
            <a:off x="739788" y="1818402"/>
            <a:ext cx="4240088" cy="181588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Definition Drittmittel:</a:t>
            </a:r>
          </a:p>
          <a:p>
            <a:r>
              <a:rPr lang="de-DE" sz="1600" dirty="0" err="1"/>
              <a:t>i.S.d</a:t>
            </a:r>
            <a:r>
              <a:rPr lang="de-DE" sz="1600" dirty="0"/>
              <a:t>. Verwaltungsvorschrift:</a:t>
            </a:r>
          </a:p>
          <a:p>
            <a:endParaRPr lang="de-DE" sz="1600" dirty="0"/>
          </a:p>
          <a:p>
            <a:r>
              <a:rPr lang="de-DE" sz="1600" b="0" dirty="0"/>
              <a:t>Alle geldwerten Vorteile (Geld-, Sach- und sonst. Leistungen), die die Hochschule oder ein Mitglied der Hochschule von öffentlichen oder privaten Stellen einwirbt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BB167B-4927-AFD1-C94F-C9C92F7AE905}"/>
              </a:ext>
            </a:extLst>
          </p:cNvPr>
          <p:cNvSpPr txBox="1"/>
          <p:nvPr/>
        </p:nvSpPr>
        <p:spPr>
          <a:xfrm>
            <a:off x="2996917" y="3895894"/>
            <a:ext cx="4240088" cy="1323439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NICHT von der Verwaltungsvorschrift umfasst:</a:t>
            </a:r>
          </a:p>
          <a:p>
            <a:r>
              <a:rPr lang="de-DE" sz="1600" b="0" dirty="0"/>
              <a:t>Mittel, die im Rahmen der Hochschulfinanzierung gewährt werden (Haushaltsmittel)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D57A0D-2A7B-6A21-FC6B-E8C379E30397}"/>
              </a:ext>
            </a:extLst>
          </p:cNvPr>
          <p:cNvSpPr txBox="1"/>
          <p:nvPr/>
        </p:nvSpPr>
        <p:spPr>
          <a:xfrm>
            <a:off x="5116961" y="1818402"/>
            <a:ext cx="4240088" cy="181588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Definition Drittmittel:</a:t>
            </a:r>
          </a:p>
          <a:p>
            <a:r>
              <a:rPr lang="de-DE" sz="1600" dirty="0" err="1"/>
              <a:t>i.S.d</a:t>
            </a:r>
            <a:r>
              <a:rPr lang="de-DE" sz="1600" dirty="0"/>
              <a:t>. Verwaltungsvorschrift Ziffer 2.2:</a:t>
            </a:r>
          </a:p>
          <a:p>
            <a:endParaRPr lang="de-DE" sz="1600" dirty="0"/>
          </a:p>
          <a:p>
            <a:r>
              <a:rPr lang="de-DE" sz="1600" b="0" dirty="0"/>
              <a:t>Drittmittelvorhaben sind Forschungs- , Lehr- und Entwicklungsvorhaben, die </a:t>
            </a:r>
            <a:r>
              <a:rPr lang="de-DE" sz="1600" b="0"/>
              <a:t>unter Verwendung </a:t>
            </a:r>
            <a:r>
              <a:rPr lang="de-DE" sz="1600" b="0" dirty="0"/>
              <a:t>von Drittmitteln durchgeführt werden</a:t>
            </a:r>
          </a:p>
        </p:txBody>
      </p:sp>
    </p:spTree>
    <p:extLst>
      <p:ext uri="{BB962C8B-B14F-4D97-AF65-F5344CB8AC3E}">
        <p14:creationId xmlns:p14="http://schemas.microsoft.com/office/powerpoint/2010/main" val="75281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573578" y="1475043"/>
            <a:ext cx="9145016" cy="415498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E4AB8E-7943-3D6B-D3D7-E336D94EA450}"/>
              </a:ext>
            </a:extLst>
          </p:cNvPr>
          <p:cNvSpPr txBox="1"/>
          <p:nvPr/>
        </p:nvSpPr>
        <p:spPr>
          <a:xfrm>
            <a:off x="739788" y="2651992"/>
            <a:ext cx="4240088" cy="107721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Öffentliche Drittmittel:</a:t>
            </a:r>
          </a:p>
          <a:p>
            <a:r>
              <a:rPr lang="de-DE" sz="1600" dirty="0" err="1"/>
              <a:t>i.S.d</a:t>
            </a:r>
            <a:r>
              <a:rPr lang="de-DE" sz="1600" dirty="0"/>
              <a:t>. Verwaltungsvorschrift:</a:t>
            </a:r>
          </a:p>
          <a:p>
            <a:endParaRPr lang="de-DE" sz="1600" dirty="0"/>
          </a:p>
          <a:p>
            <a:r>
              <a:rPr lang="de-DE" sz="1600" b="0" dirty="0"/>
              <a:t>Mittel, die der öffentlichen Hand entstammen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78FE2B-3B69-CF1A-70AA-BD18EA531D1A}"/>
              </a:ext>
            </a:extLst>
          </p:cNvPr>
          <p:cNvSpPr txBox="1"/>
          <p:nvPr/>
        </p:nvSpPr>
        <p:spPr>
          <a:xfrm>
            <a:off x="5146086" y="2411599"/>
            <a:ext cx="4240088" cy="132343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Private Drittmittel:</a:t>
            </a:r>
          </a:p>
          <a:p>
            <a:r>
              <a:rPr lang="de-DE" sz="1600" dirty="0" err="1"/>
              <a:t>i.S.d</a:t>
            </a:r>
            <a:r>
              <a:rPr lang="de-DE" sz="1600" dirty="0"/>
              <a:t>. Verwaltungsvorschrift:</a:t>
            </a:r>
          </a:p>
          <a:p>
            <a:endParaRPr lang="de-DE" sz="1600" dirty="0"/>
          </a:p>
          <a:p>
            <a:r>
              <a:rPr lang="de-DE" sz="1600" b="0" dirty="0"/>
              <a:t>Alle Mittel, die nicht der öffentlichen Hand zuzuordnen sind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0D59F50B-BF2B-04B8-478C-F64D91331AEA}"/>
              </a:ext>
            </a:extLst>
          </p:cNvPr>
          <p:cNvSpPr/>
          <p:nvPr/>
        </p:nvSpPr>
        <p:spPr bwMode="auto">
          <a:xfrm>
            <a:off x="739788" y="1574195"/>
            <a:ext cx="8740588" cy="729935"/>
          </a:xfrm>
          <a:prstGeom prst="rightArrow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ANZEIGEPFLICHT AN DER HOCHSCHULE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48222481-C604-D275-67E4-91A3F2984AE0}"/>
              </a:ext>
            </a:extLst>
          </p:cNvPr>
          <p:cNvSpPr/>
          <p:nvPr/>
        </p:nvSpPr>
        <p:spPr bwMode="auto">
          <a:xfrm>
            <a:off x="3481715" y="4440161"/>
            <a:ext cx="319668" cy="42540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435CA5-59B6-6244-A316-6C3556B97460}"/>
              </a:ext>
            </a:extLst>
          </p:cNvPr>
          <p:cNvSpPr txBox="1"/>
          <p:nvPr/>
        </p:nvSpPr>
        <p:spPr>
          <a:xfrm>
            <a:off x="729796" y="4922872"/>
            <a:ext cx="4240088" cy="584775"/>
          </a:xfrm>
          <a:prstGeom prst="rect">
            <a:avLst/>
          </a:prstGeom>
          <a:solidFill>
            <a:srgbClr val="339933"/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Anzeige als „nicht-wirtschaftliches Drittmittelvorhaben“</a:t>
            </a:r>
            <a:endParaRPr lang="de-DE" sz="1600" b="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18EE49-EF03-52E3-C59A-6299AB17B752}"/>
              </a:ext>
            </a:extLst>
          </p:cNvPr>
          <p:cNvSpPr txBox="1"/>
          <p:nvPr/>
        </p:nvSpPr>
        <p:spPr>
          <a:xfrm>
            <a:off x="5240288" y="4926310"/>
            <a:ext cx="4240088" cy="584775"/>
          </a:xfrm>
          <a:prstGeom prst="rect">
            <a:avLst/>
          </a:prstGeom>
          <a:solidFill>
            <a:srgbClr val="339933"/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Anzeige als „wirtschaftliches Drittmittelvorhaben“</a:t>
            </a:r>
            <a:endParaRPr lang="de-DE" sz="16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1AC938-6EDE-A4FC-2F67-2FC0D61DE698}"/>
              </a:ext>
            </a:extLst>
          </p:cNvPr>
          <p:cNvSpPr txBox="1"/>
          <p:nvPr/>
        </p:nvSpPr>
        <p:spPr>
          <a:xfrm>
            <a:off x="739788" y="3843782"/>
            <a:ext cx="8646386" cy="5847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Einordnung wirtschaftliches oder nicht-wirtschaftliches Projekt </a:t>
            </a:r>
          </a:p>
          <a:p>
            <a:pPr algn="ctr"/>
            <a:r>
              <a:rPr lang="de-DE" sz="1600" dirty="0"/>
              <a:t>(Auftrag oder Zuwendung!)</a:t>
            </a:r>
            <a:endParaRPr lang="de-DE" sz="1600" b="0" dirty="0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F4FAFFC6-C51B-A392-CA31-3442A6CA4BB3}"/>
              </a:ext>
            </a:extLst>
          </p:cNvPr>
          <p:cNvSpPr/>
          <p:nvPr/>
        </p:nvSpPr>
        <p:spPr bwMode="auto">
          <a:xfrm>
            <a:off x="7040664" y="4431493"/>
            <a:ext cx="319668" cy="42540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89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551384" y="1772816"/>
            <a:ext cx="9145016" cy="341632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dirty="0"/>
              <a:t>GRUNDSÄTZE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0" dirty="0"/>
              <a:t>Die zur Verfügung gestellten Drittmittel und die Aufwände des Drittmittelempfängers sollen in </a:t>
            </a:r>
            <a:r>
              <a:rPr lang="de-DE" sz="1800" dirty="0"/>
              <a:t>einem angemessenen Verhältnis stehen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dirty="0"/>
              <a:t>In wirtschaftlichen Vorhaben </a:t>
            </a:r>
            <a:r>
              <a:rPr lang="de-DE" sz="1800" b="0" dirty="0"/>
              <a:t>der Hochschule ist zwingend zu beachten, dass die Drittmittel </a:t>
            </a:r>
            <a:r>
              <a:rPr lang="de-DE" sz="1800" dirty="0"/>
              <a:t>auch die Vollkosten (inkl. aller Gemeinkosten) des Vorhabens decken müssen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dirty="0"/>
              <a:t>Die Transparenz der eingeworbenen Mittel ist durch die Thüringer Hochschulen sicherzustellen (Leitlinien zur Transparenz in der Forschung und Wissenschaft der Thüringer Landespräsidentenkonferenz)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70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573578" y="1475043"/>
            <a:ext cx="9145016" cy="507831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dirty="0"/>
              <a:t>BEGRÜNDUNG DES ANZEIGEPROZESSES IN DER HOCHSCHULE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0" dirty="0"/>
              <a:t>Förderanträge auf </a:t>
            </a:r>
            <a:r>
              <a:rPr lang="de-DE" sz="1800" dirty="0"/>
              <a:t>öffentliche Drittmittel oder Angebote für wirtschaftliche Drittmittelvorgänge sind vom einwerbenden Hochschulmitglied über das Präsidium oder die von diesem beauftragten Stellen zu leiten:</a:t>
            </a:r>
          </a:p>
          <a:p>
            <a:pPr lvl="2"/>
            <a:endParaRPr lang="de-DE" b="0" dirty="0">
              <a:sym typeface="Wingdings" panose="05000000000000000000" pitchFamily="2" charset="2"/>
            </a:endParaRPr>
          </a:p>
          <a:p>
            <a:pPr lvl="2"/>
            <a:r>
              <a:rPr lang="de-DE" b="0" dirty="0">
                <a:sym typeface="Wingdings" panose="05000000000000000000" pitchFamily="2" charset="2"/>
              </a:rPr>
              <a:t>         </a:t>
            </a:r>
          </a:p>
          <a:p>
            <a:pPr lvl="2"/>
            <a:endParaRPr lang="de-DE" b="0" dirty="0">
              <a:sym typeface="Wingdings" panose="05000000000000000000" pitchFamily="2" charset="2"/>
            </a:endParaRP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Zuwendungsbescheide sind umgehend dem Präsidium oder die von diesem beauftragten Stellen zuzuleiten, </a:t>
            </a:r>
            <a:r>
              <a:rPr lang="de-DE" sz="1800" b="0" dirty="0">
                <a:sym typeface="Wingdings" panose="05000000000000000000" pitchFamily="2" charset="2"/>
              </a:rPr>
              <a:t>das Präsidium oder beauftragte Stellen befinden über die Annahme der Mittel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de-DE" sz="1800" dirty="0">
                <a:sym typeface="Wingdings" panose="05000000000000000000" pitchFamily="2" charset="2"/>
              </a:rPr>
              <a:t>Das einwerbende Hochschulmitglied darf dazu nicht berechtigt werden </a:t>
            </a:r>
            <a:r>
              <a:rPr lang="de-DE" sz="1800" b="0" dirty="0">
                <a:sym typeface="Wingdings" panose="05000000000000000000" pitchFamily="2" charset="2"/>
              </a:rPr>
              <a:t>und darf die Hochschule nicht vertreten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de-DE" sz="1800" b="0" dirty="0">
                <a:sym typeface="Wingdings" panose="05000000000000000000" pitchFamily="2" charset="2"/>
              </a:rPr>
              <a:t>Die Annahme von Drittmitteln ist abzulehnen, wenn die Annahme gegen gesetzliche Vorschriften verstößt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0CBE6B-AFDE-1B41-03FF-41EC7D75E2BF}"/>
              </a:ext>
            </a:extLst>
          </p:cNvPr>
          <p:cNvSpPr txBox="1"/>
          <p:nvPr/>
        </p:nvSpPr>
        <p:spPr>
          <a:xfrm>
            <a:off x="2927648" y="3573016"/>
            <a:ext cx="4240088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Anzeige als „nicht-wirtschaftliches Drittmittelvorhaben“ oder als „wirtschaftliches Drittmittelvorhaben“</a:t>
            </a:r>
            <a:endParaRPr 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314633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Einwerbung und Annahme von Drittmittelvorhaben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573578" y="1475043"/>
            <a:ext cx="9145016" cy="3600986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dirty="0"/>
              <a:t>BEGRÜNDUNG DES ANZEIGEPROZESSES IN DER HOCHSCHULE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0" dirty="0"/>
              <a:t>Annahme der Drittmittel kann abgelehnt werden, wenn:</a:t>
            </a:r>
          </a:p>
          <a:p>
            <a:endParaRPr lang="de-DE" sz="1800" b="0" dirty="0"/>
          </a:p>
          <a:p>
            <a:pPr lvl="1"/>
            <a:r>
              <a:rPr lang="de-DE" b="0" dirty="0">
                <a:sym typeface="Wingdings" panose="05000000000000000000" pitchFamily="2" charset="2"/>
              </a:rPr>
              <a:t>	 wenn eine </a:t>
            </a:r>
            <a:r>
              <a:rPr lang="de-DE" dirty="0">
                <a:sym typeface="Wingdings" panose="05000000000000000000" pitchFamily="2" charset="2"/>
              </a:rPr>
              <a:t>Beeinträchtigung anderer Aufgaben der Hochschulmitglieder an der Hochschule </a:t>
            </a:r>
            <a:r>
              <a:rPr lang="de-DE" b="0" dirty="0">
                <a:sym typeface="Wingdings" panose="05000000000000000000" pitchFamily="2" charset="2"/>
              </a:rPr>
              <a:t>zu befürchten sind</a:t>
            </a:r>
          </a:p>
          <a:p>
            <a:pPr lvl="1"/>
            <a:r>
              <a:rPr lang="de-DE" b="0" dirty="0">
                <a:sym typeface="Wingdings" panose="05000000000000000000" pitchFamily="2" charset="2"/>
              </a:rPr>
              <a:t>	 wenn </a:t>
            </a:r>
            <a:r>
              <a:rPr lang="de-DE" dirty="0">
                <a:sym typeface="Wingdings" panose="05000000000000000000" pitchFamily="2" charset="2"/>
              </a:rPr>
              <a:t>entstehende Folgekosten aus dem Globalbudget </a:t>
            </a:r>
            <a:r>
              <a:rPr lang="de-DE" b="0" dirty="0">
                <a:sym typeface="Wingdings" panose="05000000000000000000" pitchFamily="2" charset="2"/>
              </a:rPr>
              <a:t>nicht berücksichtigt worden sind</a:t>
            </a:r>
          </a:p>
          <a:p>
            <a:pPr lvl="2"/>
            <a:endParaRPr lang="de-DE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572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5C6-F059-DF77-170E-2C02CC2E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der Richtlinie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5E338-F608-A7F3-A74B-13F29BC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2.    Verwaltung der Mittel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03BA4-D304-0DA1-DDA6-58A7BF26E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90FA83-5702-466A-8073-5F60D881CF1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729E1-B923-2DDB-2A3F-4E3CB9486046}"/>
              </a:ext>
            </a:extLst>
          </p:cNvPr>
          <p:cNvSpPr txBox="1"/>
          <p:nvPr/>
        </p:nvSpPr>
        <p:spPr>
          <a:xfrm>
            <a:off x="407368" y="1556792"/>
            <a:ext cx="9145016" cy="415498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4032448"/>
                      <a:gd name="connsiteY0" fmla="*/ 0 h 461665"/>
                      <a:gd name="connsiteX1" fmla="*/ 455091 w 4032448"/>
                      <a:gd name="connsiteY1" fmla="*/ 0 h 461665"/>
                      <a:gd name="connsiteX2" fmla="*/ 950506 w 4032448"/>
                      <a:gd name="connsiteY2" fmla="*/ 0 h 461665"/>
                      <a:gd name="connsiteX3" fmla="*/ 1607219 w 4032448"/>
                      <a:gd name="connsiteY3" fmla="*/ 0 h 461665"/>
                      <a:gd name="connsiteX4" fmla="*/ 2183283 w 4032448"/>
                      <a:gd name="connsiteY4" fmla="*/ 0 h 461665"/>
                      <a:gd name="connsiteX5" fmla="*/ 2759347 w 4032448"/>
                      <a:gd name="connsiteY5" fmla="*/ 0 h 461665"/>
                      <a:gd name="connsiteX6" fmla="*/ 3254762 w 4032448"/>
                      <a:gd name="connsiteY6" fmla="*/ 0 h 461665"/>
                      <a:gd name="connsiteX7" fmla="*/ 4032448 w 4032448"/>
                      <a:gd name="connsiteY7" fmla="*/ 0 h 461665"/>
                      <a:gd name="connsiteX8" fmla="*/ 4032448 w 4032448"/>
                      <a:gd name="connsiteY8" fmla="*/ 461665 h 461665"/>
                      <a:gd name="connsiteX9" fmla="*/ 3416060 w 4032448"/>
                      <a:gd name="connsiteY9" fmla="*/ 461665 h 461665"/>
                      <a:gd name="connsiteX10" fmla="*/ 2839996 w 4032448"/>
                      <a:gd name="connsiteY10" fmla="*/ 461665 h 461665"/>
                      <a:gd name="connsiteX11" fmla="*/ 2263932 w 4032448"/>
                      <a:gd name="connsiteY11" fmla="*/ 461665 h 461665"/>
                      <a:gd name="connsiteX12" fmla="*/ 1768516 w 4032448"/>
                      <a:gd name="connsiteY12" fmla="*/ 461665 h 461665"/>
                      <a:gd name="connsiteX13" fmla="*/ 1111804 w 4032448"/>
                      <a:gd name="connsiteY13" fmla="*/ 461665 h 461665"/>
                      <a:gd name="connsiteX14" fmla="*/ 576064 w 4032448"/>
                      <a:gd name="connsiteY14" fmla="*/ 461665 h 461665"/>
                      <a:gd name="connsiteX15" fmla="*/ 0 w 4032448"/>
                      <a:gd name="connsiteY15" fmla="*/ 461665 h 461665"/>
                      <a:gd name="connsiteX16" fmla="*/ 0 w 4032448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032448" h="461665" extrusionOk="0">
                        <a:moveTo>
                          <a:pt x="0" y="0"/>
                        </a:moveTo>
                        <a:cubicBezTo>
                          <a:pt x="150289" y="-48979"/>
                          <a:pt x="252964" y="50747"/>
                          <a:pt x="455091" y="0"/>
                        </a:cubicBezTo>
                        <a:cubicBezTo>
                          <a:pt x="657218" y="-50747"/>
                          <a:pt x="850686" y="19201"/>
                          <a:pt x="950506" y="0"/>
                        </a:cubicBezTo>
                        <a:cubicBezTo>
                          <a:pt x="1050326" y="-19201"/>
                          <a:pt x="1455189" y="29625"/>
                          <a:pt x="1607219" y="0"/>
                        </a:cubicBezTo>
                        <a:cubicBezTo>
                          <a:pt x="1759249" y="-29625"/>
                          <a:pt x="1977733" y="9100"/>
                          <a:pt x="2183283" y="0"/>
                        </a:cubicBezTo>
                        <a:cubicBezTo>
                          <a:pt x="2388833" y="-9100"/>
                          <a:pt x="2616264" y="7702"/>
                          <a:pt x="2759347" y="0"/>
                        </a:cubicBezTo>
                        <a:cubicBezTo>
                          <a:pt x="2902430" y="-7702"/>
                          <a:pt x="3031237" y="53878"/>
                          <a:pt x="3254762" y="0"/>
                        </a:cubicBezTo>
                        <a:cubicBezTo>
                          <a:pt x="3478287" y="-53878"/>
                          <a:pt x="3732159" y="47759"/>
                          <a:pt x="4032448" y="0"/>
                        </a:cubicBezTo>
                        <a:cubicBezTo>
                          <a:pt x="4054268" y="188312"/>
                          <a:pt x="4019364" y="306682"/>
                          <a:pt x="4032448" y="461665"/>
                        </a:cubicBezTo>
                        <a:cubicBezTo>
                          <a:pt x="3875078" y="521234"/>
                          <a:pt x="3704240" y="446747"/>
                          <a:pt x="3416060" y="461665"/>
                        </a:cubicBezTo>
                        <a:cubicBezTo>
                          <a:pt x="3127880" y="476583"/>
                          <a:pt x="3012564" y="432220"/>
                          <a:pt x="2839996" y="461665"/>
                        </a:cubicBezTo>
                        <a:cubicBezTo>
                          <a:pt x="2667428" y="491110"/>
                          <a:pt x="2403125" y="403455"/>
                          <a:pt x="2263932" y="461665"/>
                        </a:cubicBezTo>
                        <a:cubicBezTo>
                          <a:pt x="2124739" y="519875"/>
                          <a:pt x="2004070" y="449905"/>
                          <a:pt x="1768516" y="461665"/>
                        </a:cubicBezTo>
                        <a:cubicBezTo>
                          <a:pt x="1532962" y="473425"/>
                          <a:pt x="1325766" y="436784"/>
                          <a:pt x="1111804" y="461665"/>
                        </a:cubicBezTo>
                        <a:cubicBezTo>
                          <a:pt x="897842" y="486546"/>
                          <a:pt x="816057" y="405197"/>
                          <a:pt x="576064" y="461665"/>
                        </a:cubicBezTo>
                        <a:cubicBezTo>
                          <a:pt x="336071" y="518133"/>
                          <a:pt x="234477" y="442115"/>
                          <a:pt x="0" y="461665"/>
                        </a:cubicBezTo>
                        <a:cubicBezTo>
                          <a:pt x="-32690" y="338363"/>
                          <a:pt x="20381" y="1211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Drittmittel werden grundsätzlich durch die Hochschule, innerhalb des Buchhaltungssystems und Bankkontos der Hochschule verwaltet </a:t>
            </a:r>
            <a:r>
              <a:rPr lang="de-DE" b="0" dirty="0"/>
              <a:t>und bewirtschaftet (unter Verwendung von Kostenträgern für Drittmittel)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Nur in begründeten Ausnahmefällen </a:t>
            </a:r>
            <a:r>
              <a:rPr lang="de-DE" b="0" dirty="0"/>
              <a:t>darf hiervon auf Antrag (und Zustimmung) abgewichen werden </a:t>
            </a:r>
            <a:r>
              <a:rPr lang="de-DE" b="0" dirty="0">
                <a:sym typeface="Wingdings" panose="05000000000000000000" pitchFamily="2" charset="2"/>
              </a:rPr>
              <a:t> in diesem Fall sind alle Vorgänge (Mittelabrufe, Verwendungsnachweise, Auszahlungen von Personal- und Sachausgaben) vom Mittelempfänger selbst durchzuführen</a:t>
            </a:r>
            <a:endParaRPr lang="de-DE" b="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763833"/>
      </p:ext>
    </p:extLst>
  </p:cSld>
  <p:clrMapOvr>
    <a:masterClrMapping/>
  </p:clrMapOvr>
</p:sld>
</file>

<file path=ppt/theme/theme1.xml><?xml version="1.0" encoding="utf-8"?>
<a:theme xmlns:a="http://schemas.openxmlformats.org/drawingml/2006/main" name="allgemein_zweizeilig">
  <a:themeElements>
    <a:clrScheme name="allgemein_zweizeil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llgemein_zweizeil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_zweizeil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_zweizeil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_zweizeil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_zweizeil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_zweizeil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_zweizeil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schlag" id="{1593002C-73E9-4A55-93C8-E52929759DFA}" vid="{F9425CE5-122A-438F-81BA-AE7B17EDA52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PresentationFormat>Breitbild</PresentationFormat>
  <Paragraphs>233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allgemein_zweizeilig</vt:lpstr>
      <vt:lpstr>Verwaltungsvorschrift zur Regelung der Einwerbung, der Verwaltung und der Verwendung von Drittmitteln zum Zweck der Forschung, v. 05.10.2021 ______________________________________________</vt:lpstr>
      <vt:lpstr>Präambel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Geltungsbereich der Richtlinie</vt:lpstr>
      <vt:lpstr> Prozessumsetzung der Drittmittelrichtlinie an der FHE </vt:lpstr>
      <vt:lpstr>Prozessumsetzung der Drittmittelrichtlinie an der FHE nicht-wirtschaftlicher Bereich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Vertragsmanagementsystem SPIDER</vt:lpstr>
      <vt:lpstr>PowerPoint-Präsentation</vt:lpstr>
      <vt:lpstr>PowerPoint-Präsentation</vt:lpstr>
    </vt:vector>
  </TitlesOfParts>
  <Company>FH Erfurt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Ebersbach</dc:creator>
  <cp:lastModifiedBy>Franziska Weise</cp:lastModifiedBy>
  <cp:revision>110</cp:revision>
  <dcterms:created xsi:type="dcterms:W3CDTF">2007-07-27T07:06:38Z</dcterms:created>
  <dcterms:modified xsi:type="dcterms:W3CDTF">2024-02-01T13:59:19Z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b3cc57-ad54-4613-8228-62b95826f463_Enabled">
    <vt:lpwstr>true</vt:lpwstr>
  </property>
  <property fmtid="{D5CDD505-2E9C-101B-9397-08002B2CF9AE}" pid="3" name="MSIP_Label_20b3cc57-ad54-4613-8228-62b95826f463_SetDate">
    <vt:lpwstr>2024-01-25T15:05:25Z</vt:lpwstr>
  </property>
  <property fmtid="{D5CDD505-2E9C-101B-9397-08002B2CF9AE}" pid="4" name="MSIP_Label_20b3cc57-ad54-4613-8228-62b95826f463_Method">
    <vt:lpwstr>Standard</vt:lpwstr>
  </property>
  <property fmtid="{D5CDD505-2E9C-101B-9397-08002B2CF9AE}" pid="5" name="MSIP_Label_20b3cc57-ad54-4613-8228-62b95826f463_Name">
    <vt:lpwstr>defa4170-0d19-0005-0004-bc88714345d2</vt:lpwstr>
  </property>
  <property fmtid="{D5CDD505-2E9C-101B-9397-08002B2CF9AE}" pid="6" name="MSIP_Label_20b3cc57-ad54-4613-8228-62b95826f463_SiteId">
    <vt:lpwstr>c81b6223-c223-4518-968a-8b0a0419d697</vt:lpwstr>
  </property>
  <property fmtid="{D5CDD505-2E9C-101B-9397-08002B2CF9AE}" pid="7" name="MSIP_Label_20b3cc57-ad54-4613-8228-62b95826f463_ActionId">
    <vt:lpwstr>eb2cb554-16a1-4c97-9c69-f1a3cf8d3e10</vt:lpwstr>
  </property>
  <property fmtid="{D5CDD505-2E9C-101B-9397-08002B2CF9AE}" pid="8" name="MSIP_Label_20b3cc57-ad54-4613-8228-62b95826f463_ContentBits">
    <vt:lpwstr>0</vt:lpwstr>
  </property>
</Properties>
</file>