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9" r:id="rId3"/>
    <p:sldId id="280" r:id="rId4"/>
    <p:sldId id="281" r:id="rId5"/>
    <p:sldId id="282" r:id="rId6"/>
    <p:sldId id="283" r:id="rId7"/>
    <p:sldId id="286" r:id="rId8"/>
    <p:sldId id="284" r:id="rId9"/>
  </p:sldIdLst>
  <p:sldSz cx="9144000" cy="5149850"/>
  <p:notesSz cx="9144000" cy="5149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6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923"/>
    <a:srgbClr val="003358"/>
    <a:srgbClr val="003355"/>
    <a:srgbClr val="EE7D31"/>
    <a:srgbClr val="7C7C7C"/>
    <a:srgbClr val="DBDBDB"/>
    <a:srgbClr val="A7B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82852"/>
  </p:normalViewPr>
  <p:slideViewPr>
    <p:cSldViewPr>
      <p:cViewPr varScale="1">
        <p:scale>
          <a:sx n="94" d="100"/>
          <a:sy n="94" d="100"/>
        </p:scale>
        <p:origin x="45" y="423"/>
      </p:cViewPr>
      <p:guideLst>
        <p:guide orient="horz" pos="1046"/>
        <p:guide pos="240"/>
      </p:guideLst>
    </p:cSldViewPr>
  </p:slideViewPr>
  <p:outlineViewPr>
    <p:cViewPr>
      <p:scale>
        <a:sx n="33" d="100"/>
        <a:sy n="33" d="100"/>
      </p:scale>
      <p:origin x="0" y="-5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ED07-ADED-1945-A849-D40B2D3DE06D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D48C-7649-2743-8828-B4927EA4F4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90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6D48C-7649-2743-8828-B4927EA4F4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77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Fertigungstechnik@tu-Ilmenau.de" TargetMode="External"/><Relationship Id="rId2" Type="http://schemas.openxmlformats.org/officeDocument/2006/relationships/hyperlink" Target="mailto:max.mustermann@tu-ilmenau.de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B51BFCB-D4DE-E041-8207-C3FC42BFFBA4}"/>
              </a:ext>
            </a:extLst>
          </p:cNvPr>
          <p:cNvSpPr txBox="1"/>
          <p:nvPr userDrawn="1"/>
        </p:nvSpPr>
        <p:spPr>
          <a:xfrm>
            <a:off x="308813" y="2127673"/>
            <a:ext cx="4680520" cy="2594556"/>
          </a:xfrm>
          <a:prstGeom prst="rect">
            <a:avLst/>
          </a:prstGeom>
          <a:noFill/>
        </p:spPr>
        <p:txBody>
          <a:bodyPr wrap="square" lIns="72000" tIns="0" rtlCol="0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„Ilmenauer Fertigungstechnik“ (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Universität Ilmenau</a:t>
            </a:r>
          </a:p>
          <a:p>
            <a:pPr marL="0" marR="0" lvl="0" indent="0" algn="l" defTabSz="914400" rtl="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Fakultät Maschinenbau</a:t>
            </a:r>
          </a:p>
          <a:p>
            <a:pPr eaLnBrk="0" hangingPunct="0">
              <a:lnSpc>
                <a:spcPct val="115000"/>
              </a:lnSpc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Fachgebiet Fertigungstechnik</a:t>
            </a:r>
          </a:p>
          <a:p>
            <a:pPr eaLnBrk="0" hangingPunct="0">
              <a:lnSpc>
                <a:spcPct val="115000"/>
              </a:lnSpc>
            </a:pPr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Dr.-Ing. habil. J. P. Bergmann</a:t>
            </a:r>
          </a:p>
          <a:p>
            <a:pPr eaLnBrk="0" hangingPunct="0">
              <a:lnSpc>
                <a:spcPct val="115000"/>
              </a:lnSpc>
            </a:pPr>
            <a:endParaRPr lang="nb-NO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Gustav-Kirchhoff-Platz 2 </a:t>
            </a:r>
          </a:p>
          <a:p>
            <a:pPr eaLnBrk="0" hangingPunct="0">
              <a:lnSpc>
                <a:spcPct val="115000"/>
              </a:lnSpc>
            </a:pPr>
            <a:r>
              <a:rPr lang="nb-N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98693 Ilmenau </a:t>
            </a:r>
          </a:p>
          <a:p>
            <a:pPr eaLnBrk="0" hangingPunct="0">
              <a:lnSpc>
                <a:spcPct val="115000"/>
              </a:lnSpc>
            </a:pPr>
            <a:endParaRPr lang="nb-N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308813" y="243972"/>
            <a:ext cx="8415887" cy="811442"/>
          </a:xfrm>
          <a:prstGeom prst="rect">
            <a:avLst/>
          </a:prstGeom>
        </p:spPr>
        <p:txBody>
          <a:bodyPr wrap="square" lIns="72000" tIns="0" rIns="0" bIns="0" anchor="ctr">
            <a:noAutofit/>
          </a:bodyPr>
          <a:lstStyle>
            <a:lvl1pPr algn="l">
              <a:defRPr sz="2400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08813" y="1503637"/>
            <a:ext cx="4118620" cy="307777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de-DE" dirty="0"/>
          </a:p>
        </p:txBody>
      </p:sp>
      <p:cxnSp>
        <p:nvCxnSpPr>
          <p:cNvPr id="12" name="Gerade Verbindung 8">
            <a:extLst>
              <a:ext uri="{FF2B5EF4-FFF2-40B4-BE49-F238E27FC236}">
                <a16:creationId xmlns:a16="http://schemas.microsoft.com/office/drawing/2014/main" id="{3E9B520F-6510-8748-9D32-55A582B3BD96}"/>
              </a:ext>
            </a:extLst>
          </p:cNvPr>
          <p:cNvCxnSpPr/>
          <p:nvPr userDrawn="1"/>
        </p:nvCxnSpPr>
        <p:spPr>
          <a:xfrm>
            <a:off x="0" y="127952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1A9D8C2-0B15-4771-B949-6B27E90195B8}"/>
              </a:ext>
            </a:extLst>
          </p:cNvPr>
          <p:cNvGrpSpPr/>
          <p:nvPr userDrawn="1"/>
        </p:nvGrpSpPr>
        <p:grpSpPr>
          <a:xfrm>
            <a:off x="5486400" y="2123420"/>
            <a:ext cx="3240712" cy="2139812"/>
            <a:chOff x="5364284" y="2123420"/>
            <a:chExt cx="3240712" cy="2139812"/>
          </a:xfrm>
        </p:grpSpPr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176" y="2123420"/>
              <a:ext cx="3186820" cy="2127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feld 1">
              <a:extLst>
                <a:ext uri="{FF2B5EF4-FFF2-40B4-BE49-F238E27FC236}">
                  <a16:creationId xmlns:a16="http://schemas.microsoft.com/office/drawing/2014/main" id="{EEE00671-7642-4D49-85C9-24BFB97BD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284" y="4063177"/>
              <a:ext cx="125253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700" dirty="0">
                  <a:solidFill>
                    <a:srgbClr val="FFFFFF"/>
                  </a:solidFill>
                  <a:latin typeface="Arial" charset="0"/>
                  <a:ea typeface="ＭＳ Ｐゴシック" pitchFamily="1" charset="-128"/>
                </a:rPr>
                <a:t>© </a:t>
              </a:r>
              <a:r>
                <a:rPr lang="de-DE" sz="700" dirty="0" err="1">
                  <a:solidFill>
                    <a:srgbClr val="FFFFFF"/>
                  </a:solidFill>
                  <a:latin typeface="Arial" charset="0"/>
                  <a:ea typeface="ＭＳ Ｐゴシック" pitchFamily="1" charset="-128"/>
                </a:rPr>
                <a:t>Ch</a:t>
              </a:r>
              <a:r>
                <a:rPr lang="de-DE" sz="700" dirty="0">
                  <a:solidFill>
                    <a:srgbClr val="FFFFFF"/>
                  </a:solidFill>
                  <a:latin typeface="Arial" charset="0"/>
                  <a:ea typeface="ＭＳ Ｐゴシック" pitchFamily="1" charset="-128"/>
                </a:rPr>
                <a:t>. Mentzel</a:t>
              </a:r>
            </a:p>
          </p:txBody>
        </p:sp>
      </p:grp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88000" y="4739524"/>
            <a:ext cx="42672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299" y="243972"/>
            <a:ext cx="8305401" cy="36933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108000" y="4739524"/>
            <a:ext cx="1066800" cy="1384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Inhaltsplatzhalter 12"/>
          <p:cNvSpPr>
            <a:spLocks noGrp="1"/>
          </p:cNvSpPr>
          <p:nvPr>
            <p:ph sz="quarter" idx="14"/>
          </p:nvPr>
        </p:nvSpPr>
        <p:spPr>
          <a:xfrm>
            <a:off x="419299" y="822325"/>
            <a:ext cx="8280000" cy="492443"/>
          </a:xfrm>
          <a:prstGeom prst="rect">
            <a:avLst/>
          </a:prstGeo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8288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8648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299" y="243972"/>
            <a:ext cx="8305401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108000" y="4739524"/>
            <a:ext cx="1066800" cy="1384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23A424-DFBD-4EE8-B019-1A98028D03B1}" type="datetime1">
              <a:rPr lang="de-DE" smtClean="0"/>
              <a:t>29.03.2023</a:t>
            </a:fld>
            <a:endParaRPr lang="de-DE" dirty="0"/>
          </a:p>
        </p:txBody>
      </p:sp>
      <p:sp>
        <p:nvSpPr>
          <p:cNvPr id="5" name="Inhaltsplatzhalter 12"/>
          <p:cNvSpPr>
            <a:spLocks noGrp="1"/>
          </p:cNvSpPr>
          <p:nvPr>
            <p:ph sz="quarter" idx="14"/>
          </p:nvPr>
        </p:nvSpPr>
        <p:spPr>
          <a:xfrm>
            <a:off x="419299" y="1080000"/>
            <a:ext cx="8280000" cy="492443"/>
          </a:xfrm>
          <a:prstGeom prst="rect">
            <a:avLst/>
          </a:prstGeo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988" indent="-268288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19299" y="648000"/>
            <a:ext cx="8280000" cy="30777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4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3337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96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4496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381000" y="-8626"/>
            <a:ext cx="7776864" cy="449639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Dank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Holder 6"/>
          <p:cNvSpPr>
            <a:spLocks noGrp="1"/>
          </p:cNvSpPr>
          <p:nvPr>
            <p:ph type="sldNum" sz="quarter" idx="7"/>
          </p:nvPr>
        </p:nvSpPr>
        <p:spPr>
          <a:xfrm>
            <a:off x="1188000" y="4739524"/>
            <a:ext cx="42672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1CB0882-BA43-7E45-95B0-BF22ADA33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000" y="4739524"/>
            <a:ext cx="10668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63D474-81BE-4D04-B309-B18AB84BCF27}" type="datetime1">
              <a:rPr lang="de-DE" smtClean="0"/>
              <a:pPr>
                <a:defRPr/>
              </a:pPr>
              <a:t>29.03.2023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96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4496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1000" y="1667954"/>
            <a:ext cx="47917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Mustermann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max.mustermann@tu-ilmenau.de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Ilmenau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Production Technology Group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Gustav-Kirchhoff-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98693 Ilmenau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info.fertigungstechnik@tu-Ilmenau.de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older 6"/>
          <p:cNvSpPr>
            <a:spLocks noGrp="1"/>
          </p:cNvSpPr>
          <p:nvPr>
            <p:ph type="sldNum" sz="quarter" idx="7"/>
          </p:nvPr>
        </p:nvSpPr>
        <p:spPr>
          <a:xfrm>
            <a:off x="1188000" y="4739524"/>
            <a:ext cx="42672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1CB0882-BA43-7E45-95B0-BF22ADA33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000" y="4739524"/>
            <a:ext cx="10668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63D474-81BE-4D04-B309-B18AB84BCF27}" type="datetime1">
              <a:rPr lang="de-DE" smtClean="0"/>
              <a:pPr>
                <a:defRPr/>
              </a:pPr>
              <a:t>29.03.2023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381000" y="-8626"/>
            <a:ext cx="7776864" cy="1973951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Dank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4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F45DEC4-B341-4372-A10C-06E6ED0A3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/>
          <a:stretch/>
        </p:blipFill>
        <p:spPr>
          <a:xfrm rot="21073399">
            <a:off x="5602534" y="4597826"/>
            <a:ext cx="1143000" cy="4500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243972"/>
            <a:ext cx="83054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300" y="1057036"/>
            <a:ext cx="80349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8000" y="4739524"/>
            <a:ext cx="42672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E9D2E5-2D3B-2A46-BB87-8987C797D5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4000" y="4590000"/>
            <a:ext cx="1973213" cy="463276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654EB23-877A-5442-9071-D381F603A08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98619" y="4487302"/>
            <a:ext cx="32385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Universität Ilmenau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Fachgebiet Fertigungstechnik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Univ.-Prof. Dr.-Ing. habil. J.P. Bergmann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www.tu-ilmenau.de/fertigungstechnik/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AB03F5-DC42-7845-81F4-3293E7B263C8}"/>
              </a:ext>
            </a:extLst>
          </p:cNvPr>
          <p:cNvSpPr txBox="1"/>
          <p:nvPr userDrawn="1"/>
        </p:nvSpPr>
        <p:spPr>
          <a:xfrm>
            <a:off x="2160000" y="4739524"/>
            <a:ext cx="81432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Jörg Hildebrand</a:t>
            </a:r>
          </a:p>
        </p:txBody>
      </p:sp>
      <p:sp>
        <p:nvSpPr>
          <p:cNvPr id="16" name="bk object 16"/>
          <p:cNvSpPr/>
          <p:nvPr/>
        </p:nvSpPr>
        <p:spPr>
          <a:xfrm>
            <a:off x="0" y="4496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1" r:id="rId4"/>
    <p:sldLayoutId id="2147483666" r:id="rId5"/>
  </p:sldLayoutIdLst>
  <p:hf hdr="0"/>
  <p:txStyles>
    <p:titleStyle>
      <a:lvl1pPr>
        <a:defRPr sz="2400">
          <a:latin typeface="+mj-lt"/>
          <a:ea typeface="+mj-ea"/>
          <a:cs typeface="+mj-cs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vs-home.de/next-generation/students-young-professionals/knapp-bei-kas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olger.schmidt@fh-erfurt.de" TargetMode="External"/><Relationship Id="rId2" Type="http://schemas.openxmlformats.org/officeDocument/2006/relationships/hyperlink" Target="mailto:joerg.hildebrand@tu-ilmenau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h-erfurt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Studienbegleitende Weiterbildung </a:t>
            </a:r>
            <a:br>
              <a:rPr lang="de-DE" dirty="0"/>
            </a:br>
            <a:r>
              <a:rPr lang="de-DE" dirty="0"/>
              <a:t>„Internationalen Schweißfachingenieur (IWE)“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31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0DD41FC-089B-424B-9EBA-85111F8D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727"/>
            <a:ext cx="8343700" cy="738664"/>
          </a:xfrm>
        </p:spPr>
        <p:txBody>
          <a:bodyPr anchor="ctr"/>
          <a:lstStyle/>
          <a:p>
            <a:r>
              <a:rPr lang="de-DE" dirty="0"/>
              <a:t>Was ist der „Internationaler Schweißfachingenieur“ (SFI) bzw. der „International Welding Engineer“ (IWE)?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E248BC-94DD-4291-A639-A0741BF7BFAE}"/>
              </a:ext>
            </a:extLst>
          </p:cNvPr>
          <p:cNvSpPr txBox="1"/>
          <p:nvPr/>
        </p:nvSpPr>
        <p:spPr>
          <a:xfrm>
            <a:off x="381000" y="911205"/>
            <a:ext cx="640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Dieser Abschluss ist ein Nachweis vertiefter schweißtechnischer Kenntnisse. Er befähigt zu weitreichenden Kompetenzen auf dem Gebiet der Fügetechnik. 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Er ist die höchste Stufe der Ausbildung innerhalb der Schweißtechnik und erlaubt es, im Unternehmen schweißtechnische Verantwortung zu übernehmen. Diese Qualifikation wird weltweit anerkannt.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Mit anderen Worten: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Schweißfachingenieure sind DIE Kompetenzträger im Unternehmen, wenn es ums Gestalten und Umsetzen von Schweißverbindungen geht.</a:t>
            </a:r>
          </a:p>
        </p:txBody>
      </p:sp>
      <p:pic>
        <p:nvPicPr>
          <p:cNvPr id="6" name="Picture 2" descr="H:\Organisation\SFI-Lehrgang\2013\Gruppenfoto\Bild2__Olaf_Kopplin.JPG">
            <a:extLst>
              <a:ext uri="{FF2B5EF4-FFF2-40B4-BE49-F238E27FC236}">
                <a16:creationId xmlns:a16="http://schemas.microsoft.com/office/drawing/2014/main" id="{8FDFDC4C-B89B-4DE9-9617-3AA35729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71" y="859809"/>
            <a:ext cx="2156457" cy="171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:\Organisation\SFI-Lehrgang\2013\Gruppenfoto\Bild3_Olaf_Kopplin.JPG">
            <a:extLst>
              <a:ext uri="{FF2B5EF4-FFF2-40B4-BE49-F238E27FC236}">
                <a16:creationId xmlns:a16="http://schemas.microsoft.com/office/drawing/2014/main" id="{C8179683-84C0-4DB0-ADA6-079D6EC5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72" y="2656343"/>
            <a:ext cx="2156456" cy="18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56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0DD41FC-089B-424B-9EBA-85111F8D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4393"/>
            <a:ext cx="8343700" cy="369332"/>
          </a:xfrm>
        </p:spPr>
        <p:txBody>
          <a:bodyPr anchor="ctr"/>
          <a:lstStyle/>
          <a:p>
            <a:r>
              <a:rPr lang="de-DE" dirty="0"/>
              <a:t>Warum? Hintergründe und Motivation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3522EF2-00EF-4ED4-8E42-E5BACD1BB91F}"/>
              </a:ext>
            </a:extLst>
          </p:cNvPr>
          <p:cNvSpPr/>
          <p:nvPr/>
        </p:nvSpPr>
        <p:spPr>
          <a:xfrm>
            <a:off x="381000" y="659522"/>
            <a:ext cx="6629400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32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Deutlic</a:t>
            </a:r>
            <a:r>
              <a:rPr lang="de-DE" sz="1600" b="1" spc="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erbesser</a:t>
            </a:r>
            <a:r>
              <a:rPr lang="de-DE" sz="1600" b="1" spc="-22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="1" spc="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pc="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berufliche</a:t>
            </a:r>
            <a:r>
              <a:rPr lang="de-DE"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9" dirty="0">
                <a:latin typeface="Arial" panose="020B0604020202020204" pitchFamily="34" charset="0"/>
                <a:cs typeface="Arial" panose="020B0604020202020204" pitchFamily="34" charset="0"/>
              </a:rPr>
              <a:t>Chancen: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5616" marR="4453" indent="-324485">
              <a:lnSpc>
                <a:spcPts val="1998"/>
              </a:lnSpc>
              <a:spcBef>
                <a:spcPts val="486"/>
              </a:spcBef>
              <a:buClr>
                <a:srgbClr val="F79646"/>
              </a:buClr>
              <a:buFont typeface="Wingdings"/>
              <a:buChar char=""/>
              <a:tabLst>
                <a:tab pos="336173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SFI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 sind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spc="-22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iche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Indu</a:t>
            </a:r>
            <a:r>
              <a:rPr lang="de-DE" sz="1600" spc="-26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tzlich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="1" spc="9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="1" spc="-22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eschriebe</a:t>
            </a:r>
            <a:r>
              <a:rPr lang="de-DE" sz="1600" b="1" spc="18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die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betri</a:t>
            </a: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713531" lvl="1" indent="-269940">
              <a:spcBef>
                <a:spcPts val="31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spc="-22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ahl‐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Aluminiumbau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Schiene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spc="-39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de-DE" sz="1600" spc="-44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eugbau,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Eisenbahnbrüc</a:t>
            </a:r>
            <a:r>
              <a:rPr lang="de-DE" sz="1600" spc="-57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nbau</a:t>
            </a: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Schiff‐ und Schiffsmaschinenbau</a:t>
            </a: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Wehrmaterial‐ und Panzerbau</a:t>
            </a: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Luft‐ und Raumfahrzeugbau</a:t>
            </a: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Druckbehälterbau, Kernreaktorbau</a:t>
            </a: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Dampfkessel‐ und Druckgasbehälterbau</a:t>
            </a: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Bau meerestechnischer Anlagen</a:t>
            </a:r>
          </a:p>
          <a:p>
            <a:pPr marL="713531" lvl="1" indent="-269940">
              <a:spcBef>
                <a:spcPts val="26"/>
              </a:spcBef>
              <a:buClr>
                <a:srgbClr val="A6A6A6"/>
              </a:buClr>
              <a:buFont typeface="Wingdings"/>
              <a:buChar char=""/>
              <a:tabLst>
                <a:tab pos="714089" algn="l"/>
              </a:tabLs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Herstellung von Gashochdruckleitungen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BC7BBDD-8702-45A0-B42D-DCD0ECFA5583}"/>
              </a:ext>
            </a:extLst>
          </p:cNvPr>
          <p:cNvSpPr txBox="1"/>
          <p:nvPr/>
        </p:nvSpPr>
        <p:spPr>
          <a:xfrm>
            <a:off x="6732240" y="1781639"/>
            <a:ext cx="2304256" cy="1239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>
              <a:lnSpc>
                <a:spcPct val="101600"/>
              </a:lnSpc>
            </a:pPr>
            <a:r>
              <a:rPr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Gesetzlic</a:t>
            </a:r>
            <a:r>
              <a:rPr sz="1600" b="1" spc="9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600" b="1" spc="13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geregelte</a:t>
            </a:r>
            <a:r>
              <a:rPr sz="1600" b="1" spc="4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Bereich:</a:t>
            </a:r>
            <a:r>
              <a:rPr sz="1600" b="1" spc="-4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(Sachkompeten</a:t>
            </a:r>
            <a:r>
              <a:rPr sz="1600" spc="4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sz="16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600" spc="4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sz="16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Herstellerqualifikatio</a:t>
            </a:r>
            <a:r>
              <a:rPr sz="1600" spc="4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spc="4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sz="1600" spc="4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9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gesetzlich gefordert)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E2E7F90-4910-4BAC-985D-78C7346DC9C4}"/>
              </a:ext>
            </a:extLst>
          </p:cNvPr>
          <p:cNvSpPr/>
          <p:nvPr/>
        </p:nvSpPr>
        <p:spPr>
          <a:xfrm>
            <a:off x="6323033" y="1431925"/>
            <a:ext cx="337199" cy="2402254"/>
          </a:xfrm>
          <a:custGeom>
            <a:avLst/>
            <a:gdLst/>
            <a:ahLst/>
            <a:cxnLst/>
            <a:rect l="l" t="t" r="r" b="b"/>
            <a:pathLst>
              <a:path w="394334" h="2807970">
                <a:moveTo>
                  <a:pt x="388620" y="1399032"/>
                </a:moveTo>
                <a:lnTo>
                  <a:pt x="343409" y="1393440"/>
                </a:lnTo>
                <a:lnTo>
                  <a:pt x="304225" y="1379417"/>
                </a:lnTo>
                <a:lnTo>
                  <a:pt x="269520" y="1357257"/>
                </a:lnTo>
                <a:lnTo>
                  <a:pt x="240502" y="1328213"/>
                </a:lnTo>
                <a:lnTo>
                  <a:pt x="218378" y="1293542"/>
                </a:lnTo>
                <a:lnTo>
                  <a:pt x="204356" y="1254500"/>
                </a:lnTo>
                <a:lnTo>
                  <a:pt x="199644" y="1212342"/>
                </a:lnTo>
                <a:lnTo>
                  <a:pt x="199644" y="196595"/>
                </a:lnTo>
                <a:lnTo>
                  <a:pt x="197728" y="171549"/>
                </a:lnTo>
                <a:lnTo>
                  <a:pt x="187978" y="130399"/>
                </a:lnTo>
                <a:lnTo>
                  <a:pt x="169703" y="93047"/>
                </a:lnTo>
                <a:lnTo>
                  <a:pt x="144075" y="60545"/>
                </a:lnTo>
                <a:lnTo>
                  <a:pt x="112264" y="33947"/>
                </a:lnTo>
                <a:lnTo>
                  <a:pt x="75441" y="14307"/>
                </a:lnTo>
                <a:lnTo>
                  <a:pt x="34779" y="2676"/>
                </a:lnTo>
                <a:lnTo>
                  <a:pt x="0" y="0"/>
                </a:lnTo>
                <a:lnTo>
                  <a:pt x="0" y="9906"/>
                </a:lnTo>
                <a:lnTo>
                  <a:pt x="9906" y="10668"/>
                </a:lnTo>
                <a:lnTo>
                  <a:pt x="31782" y="12862"/>
                </a:lnTo>
                <a:lnTo>
                  <a:pt x="72185" y="24000"/>
                </a:lnTo>
                <a:lnTo>
                  <a:pt x="108471" y="43638"/>
                </a:lnTo>
                <a:lnTo>
                  <a:pt x="139444" y="70533"/>
                </a:lnTo>
                <a:lnTo>
                  <a:pt x="163911" y="103438"/>
                </a:lnTo>
                <a:lnTo>
                  <a:pt x="180674" y="141108"/>
                </a:lnTo>
                <a:lnTo>
                  <a:pt x="188538" y="182298"/>
                </a:lnTo>
                <a:lnTo>
                  <a:pt x="188976" y="1212342"/>
                </a:lnTo>
                <a:lnTo>
                  <a:pt x="190865" y="1236667"/>
                </a:lnTo>
                <a:lnTo>
                  <a:pt x="200519" y="1277943"/>
                </a:lnTo>
                <a:lnTo>
                  <a:pt x="218690" y="1315425"/>
                </a:lnTo>
                <a:lnTo>
                  <a:pt x="244240" y="1348054"/>
                </a:lnTo>
                <a:lnTo>
                  <a:pt x="276026" y="1374771"/>
                </a:lnTo>
                <a:lnTo>
                  <a:pt x="312910" y="1394518"/>
                </a:lnTo>
                <a:lnTo>
                  <a:pt x="343423" y="1404059"/>
                </a:lnTo>
                <a:lnTo>
                  <a:pt x="352991" y="1401966"/>
                </a:lnTo>
                <a:lnTo>
                  <a:pt x="368046" y="1399794"/>
                </a:lnTo>
                <a:lnTo>
                  <a:pt x="377952" y="1399086"/>
                </a:lnTo>
                <a:lnTo>
                  <a:pt x="388620" y="1399032"/>
                </a:lnTo>
                <a:close/>
              </a:path>
              <a:path w="394334" h="2807970">
                <a:moveTo>
                  <a:pt x="378714" y="1408938"/>
                </a:moveTo>
                <a:lnTo>
                  <a:pt x="377952" y="1408938"/>
                </a:lnTo>
                <a:lnTo>
                  <a:pt x="368046" y="1408176"/>
                </a:lnTo>
                <a:lnTo>
                  <a:pt x="353750" y="1406236"/>
                </a:lnTo>
                <a:lnTo>
                  <a:pt x="343409" y="1404062"/>
                </a:lnTo>
                <a:lnTo>
                  <a:pt x="338354" y="1405167"/>
                </a:lnTo>
                <a:lnTo>
                  <a:pt x="297327" y="1420565"/>
                </a:lnTo>
                <a:lnTo>
                  <a:pt x="261407" y="1443859"/>
                </a:lnTo>
                <a:lnTo>
                  <a:pt x="231604" y="1474032"/>
                </a:lnTo>
                <a:lnTo>
                  <a:pt x="208925" y="1510064"/>
                </a:lnTo>
                <a:lnTo>
                  <a:pt x="194380" y="1550935"/>
                </a:lnTo>
                <a:lnTo>
                  <a:pt x="188976" y="1595628"/>
                </a:lnTo>
                <a:lnTo>
                  <a:pt x="188762" y="2624477"/>
                </a:lnTo>
                <a:lnTo>
                  <a:pt x="187142" y="2638722"/>
                </a:lnTo>
                <a:lnTo>
                  <a:pt x="176177" y="2679215"/>
                </a:lnTo>
                <a:lnTo>
                  <a:pt x="156915" y="2715492"/>
                </a:lnTo>
                <a:lnTo>
                  <a:pt x="130465" y="2746458"/>
                </a:lnTo>
                <a:lnTo>
                  <a:pt x="97932" y="2771018"/>
                </a:lnTo>
                <a:lnTo>
                  <a:pt x="60424" y="2788077"/>
                </a:lnTo>
                <a:lnTo>
                  <a:pt x="19050" y="2796540"/>
                </a:lnTo>
                <a:lnTo>
                  <a:pt x="0" y="2798064"/>
                </a:lnTo>
                <a:lnTo>
                  <a:pt x="0" y="2807970"/>
                </a:lnTo>
                <a:lnTo>
                  <a:pt x="10668" y="2807970"/>
                </a:lnTo>
                <a:lnTo>
                  <a:pt x="20574" y="2807208"/>
                </a:lnTo>
                <a:lnTo>
                  <a:pt x="64330" y="2797629"/>
                </a:lnTo>
                <a:lnTo>
                  <a:pt x="103741" y="2779419"/>
                </a:lnTo>
                <a:lnTo>
                  <a:pt x="137767" y="2753633"/>
                </a:lnTo>
                <a:lnTo>
                  <a:pt x="165367" y="2721331"/>
                </a:lnTo>
                <a:lnTo>
                  <a:pt x="185501" y="2683569"/>
                </a:lnTo>
                <a:lnTo>
                  <a:pt x="197130" y="2641405"/>
                </a:lnTo>
                <a:lnTo>
                  <a:pt x="199851" y="1582509"/>
                </a:lnTo>
                <a:lnTo>
                  <a:pt x="201437" y="1568299"/>
                </a:lnTo>
                <a:lnTo>
                  <a:pt x="212272" y="1527951"/>
                </a:lnTo>
                <a:lnTo>
                  <a:pt x="231380" y="1491816"/>
                </a:lnTo>
                <a:lnTo>
                  <a:pt x="257673" y="1460909"/>
                </a:lnTo>
                <a:lnTo>
                  <a:pt x="290066" y="1436244"/>
                </a:lnTo>
                <a:lnTo>
                  <a:pt x="327473" y="1418836"/>
                </a:lnTo>
                <a:lnTo>
                  <a:pt x="368808" y="1409700"/>
                </a:lnTo>
                <a:lnTo>
                  <a:pt x="378714" y="1408938"/>
                </a:lnTo>
                <a:close/>
              </a:path>
              <a:path w="394334" h="2807970">
                <a:moveTo>
                  <a:pt x="393954" y="1406652"/>
                </a:moveTo>
                <a:lnTo>
                  <a:pt x="393954" y="1401318"/>
                </a:lnTo>
                <a:lnTo>
                  <a:pt x="391668" y="1399032"/>
                </a:lnTo>
                <a:lnTo>
                  <a:pt x="377952" y="1399086"/>
                </a:lnTo>
                <a:lnTo>
                  <a:pt x="368046" y="1399794"/>
                </a:lnTo>
                <a:lnTo>
                  <a:pt x="352991" y="1401966"/>
                </a:lnTo>
                <a:lnTo>
                  <a:pt x="343423" y="1404059"/>
                </a:lnTo>
                <a:lnTo>
                  <a:pt x="353750" y="1406236"/>
                </a:lnTo>
                <a:lnTo>
                  <a:pt x="368046" y="1408176"/>
                </a:lnTo>
                <a:lnTo>
                  <a:pt x="377952" y="1408938"/>
                </a:lnTo>
                <a:lnTo>
                  <a:pt x="391668" y="1408938"/>
                </a:lnTo>
                <a:lnTo>
                  <a:pt x="393954" y="1406652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A11247-43AF-4599-96F3-D860E3F22DDC}"/>
              </a:ext>
            </a:extLst>
          </p:cNvPr>
          <p:cNvSpPr/>
          <p:nvPr/>
        </p:nvSpPr>
        <p:spPr>
          <a:xfrm>
            <a:off x="373580" y="3794125"/>
            <a:ext cx="83437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5616" marR="4453" indent="-324485">
              <a:lnSpc>
                <a:spcPts val="1998"/>
              </a:lnSpc>
              <a:buClr>
                <a:srgbClr val="F79646"/>
              </a:buClr>
              <a:buFont typeface="Wingdings"/>
              <a:buChar char=""/>
              <a:tabLst>
                <a:tab pos="336173" algn="l"/>
              </a:tabLst>
            </a:pP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Betrieb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spc="13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tzlich</a:t>
            </a:r>
            <a:r>
              <a:rPr lang="de-DE"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600" b="1" spc="-26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spc="9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b="1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spc="-22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(et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-53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de-DE" sz="1600" spc="-44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eugbau</a:t>
            </a:r>
            <a:r>
              <a:rPr lang="de-DE" sz="1600" spc="-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allg.</a:t>
            </a: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Maschi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enbau)</a:t>
            </a: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spc="-48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de-DE" sz="1600" spc="-9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 Quali</a:t>
            </a:r>
            <a:r>
              <a:rPr lang="de-DE" sz="1600" spc="-3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tssicherun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 SFI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de-DE" sz="1600" spc="-26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spc="9" dirty="0">
                <a:latin typeface="Arial" panose="020B0604020202020204" pitchFamily="34" charset="0"/>
                <a:cs typeface="Arial" panose="020B0604020202020204" pitchFamily="34" charset="0"/>
              </a:rPr>
              <a:t>egie</a:t>
            </a:r>
            <a:r>
              <a:rPr lang="de-DE"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spc="4" dirty="0">
                <a:latin typeface="Arial" panose="020B0604020202020204" pitchFamily="34" charset="0"/>
                <a:cs typeface="Arial" panose="020B0604020202020204" pitchFamily="34" charset="0"/>
              </a:rPr>
              <a:t>ein.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9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0DD41FC-089B-424B-9EBA-85111F8D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4393"/>
            <a:ext cx="8343700" cy="369332"/>
          </a:xfrm>
        </p:spPr>
        <p:txBody>
          <a:bodyPr anchor="ctr"/>
          <a:lstStyle/>
          <a:p>
            <a:r>
              <a:rPr lang="de-DE" dirty="0"/>
              <a:t>Übersicht der Inhalte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E9A655F-8A1C-416E-8ABB-27B93678D740}"/>
              </a:ext>
            </a:extLst>
          </p:cNvPr>
          <p:cNvSpPr txBox="1"/>
          <p:nvPr/>
        </p:nvSpPr>
        <p:spPr>
          <a:xfrm>
            <a:off x="396089" y="593725"/>
            <a:ext cx="697854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2047"/>
              </a:lnSpc>
            </a:pPr>
            <a:r>
              <a:rPr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4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13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sz="1600" b="1" spc="-9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Theoretische </a:t>
            </a:r>
            <a:r>
              <a:rPr sz="1600" b="1" spc="-18" dirty="0" err="1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10">
              <a:lnSpc>
                <a:spcPts val="2029"/>
              </a:lnSpc>
            </a:pPr>
            <a:r>
              <a:rPr sz="1600" i="1" spc="-13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i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8" dirty="0" err="1">
                <a:latin typeface="Arial" panose="020B0604020202020204" pitchFamily="34" charset="0"/>
                <a:cs typeface="Arial" panose="020B0604020202020204" pitchFamily="34" charset="0"/>
              </a:rPr>
              <a:t>Woche</a:t>
            </a:r>
            <a:r>
              <a:rPr sz="1600" i="1" spc="-13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de-DE" sz="1600" i="1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10">
              <a:lnSpc>
                <a:spcPts val="2029"/>
              </a:lnSpc>
            </a:pPr>
            <a:r>
              <a:rPr lang="de-DE" sz="1600" i="1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7BC5557-A25C-4667-928F-0466E9540DC5}"/>
              </a:ext>
            </a:extLst>
          </p:cNvPr>
          <p:cNvSpPr txBox="1"/>
          <p:nvPr/>
        </p:nvSpPr>
        <p:spPr>
          <a:xfrm>
            <a:off x="661290" y="1279525"/>
            <a:ext cx="687907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628" indent="-270497">
              <a:lnSpc>
                <a:spcPts val="2047"/>
              </a:lnSpc>
              <a:buClr>
                <a:srgbClr val="FFC000"/>
              </a:buClr>
              <a:buFont typeface="Wingdings"/>
              <a:buChar char=""/>
              <a:tabLst>
                <a:tab pos="281628" algn="l"/>
              </a:tabLst>
            </a:pP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Hauptgebiet 1: Schweißprozesse und Ausrüstungen</a:t>
            </a:r>
          </a:p>
          <a:p>
            <a:pPr marL="281628" indent="-270497">
              <a:lnSpc>
                <a:spcPts val="2047"/>
              </a:lnSpc>
              <a:buClr>
                <a:srgbClr val="FFC000"/>
              </a:buClr>
              <a:buFont typeface="Wingdings"/>
              <a:buChar char=""/>
              <a:tabLst>
                <a:tab pos="281628" algn="l"/>
              </a:tabLst>
            </a:pP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Hauptgebiet 2: Werkstoffe und ihr Verhalten beim Schweißen</a:t>
            </a:r>
          </a:p>
          <a:p>
            <a:pPr marL="281628" indent="-270497">
              <a:lnSpc>
                <a:spcPts val="2047"/>
              </a:lnSpc>
              <a:buClr>
                <a:srgbClr val="FFC000"/>
              </a:buClr>
              <a:buFont typeface="Wingdings"/>
              <a:buChar char=""/>
              <a:tabLst>
                <a:tab pos="281628" algn="l"/>
              </a:tabLst>
            </a:pP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Hauptgebiet 3: Konstruktion und Berechnung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FD20109-2BBB-4EBD-BB6F-17C2FF3C6763}"/>
              </a:ext>
            </a:extLst>
          </p:cNvPr>
          <p:cNvSpPr txBox="1"/>
          <p:nvPr/>
        </p:nvSpPr>
        <p:spPr>
          <a:xfrm>
            <a:off x="7158062" y="1279525"/>
            <a:ext cx="122393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2047"/>
              </a:lnSpc>
            </a:pP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32">
              <a:lnSpc>
                <a:spcPts val="2042"/>
              </a:lnSpc>
            </a:pP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32">
              <a:lnSpc>
                <a:spcPts val="2042"/>
              </a:lnSpc>
            </a:pPr>
            <a:r>
              <a:rPr lang="de-DE" sz="1600" spc="-1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 err="1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6930F56B-31E1-4CB2-814B-EDD635CFE911}"/>
              </a:ext>
            </a:extLst>
          </p:cNvPr>
          <p:cNvSpPr txBox="1"/>
          <p:nvPr/>
        </p:nvSpPr>
        <p:spPr>
          <a:xfrm>
            <a:off x="389310" y="2411104"/>
            <a:ext cx="697854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2047"/>
              </a:lnSpc>
            </a:pPr>
            <a:r>
              <a:rPr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4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13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sz="1600" b="1" spc="-9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Praktische </a:t>
            </a:r>
            <a:r>
              <a:rPr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10">
              <a:lnSpc>
                <a:spcPts val="2029"/>
              </a:lnSpc>
            </a:pPr>
            <a:r>
              <a:rPr sz="1600" i="1" spc="-13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i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8" dirty="0">
                <a:latin typeface="Arial" panose="020B0604020202020204" pitchFamily="34" charset="0"/>
                <a:cs typeface="Arial" panose="020B0604020202020204" pitchFamily="34" charset="0"/>
              </a:rPr>
              <a:t>Woche</a:t>
            </a:r>
            <a:r>
              <a:rPr sz="1600" i="1" spc="-13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i="1" spc="-9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sz="1600" i="1" spc="-13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i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3" dirty="0" err="1">
                <a:latin typeface="Arial" panose="020B0604020202020204" pitchFamily="34" charset="0"/>
                <a:cs typeface="Arial" panose="020B0604020202020204" pitchFamily="34" charset="0"/>
              </a:rPr>
              <a:t>schweißtechnischen</a:t>
            </a:r>
            <a:r>
              <a:rPr sz="1600" i="1" spc="-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3" dirty="0" err="1">
                <a:latin typeface="Arial" panose="020B0604020202020204" pitchFamily="34" charset="0"/>
                <a:cs typeface="Arial" panose="020B0604020202020204" pitchFamily="34" charset="0"/>
              </a:rPr>
              <a:t>Kursstätten</a:t>
            </a:r>
            <a:r>
              <a:rPr lang="de-DE" sz="1600" i="1" spc="-13" dirty="0">
                <a:latin typeface="Arial" panose="020B0604020202020204" pitchFamily="34" charset="0"/>
                <a:cs typeface="Arial" panose="020B0604020202020204" pitchFamily="34" charset="0"/>
              </a:rPr>
              <a:t> Gotha oder Suhl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E1F6D39F-A585-4DAB-B3BD-3A2587ECB66D}"/>
              </a:ext>
            </a:extLst>
          </p:cNvPr>
          <p:cNvSpPr txBox="1"/>
          <p:nvPr/>
        </p:nvSpPr>
        <p:spPr>
          <a:xfrm>
            <a:off x="654512" y="3105065"/>
            <a:ext cx="3709184" cy="1015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628" indent="-270497">
              <a:lnSpc>
                <a:spcPts val="2047"/>
              </a:lnSpc>
              <a:buClr>
                <a:srgbClr val="FFC000"/>
              </a:buClr>
              <a:buFont typeface="Wingdings"/>
              <a:buChar char=""/>
              <a:tabLst>
                <a:tab pos="281628" algn="l"/>
              </a:tabLst>
            </a:pP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Gasschweißen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628" indent="-270497">
              <a:lnSpc>
                <a:spcPts val="2042"/>
              </a:lnSpc>
              <a:buClr>
                <a:srgbClr val="FFC000"/>
              </a:buClr>
              <a:buFont typeface="Wingdings"/>
              <a:buChar char=""/>
              <a:tabLst>
                <a:tab pos="281628" algn="l"/>
              </a:tabLst>
            </a:pP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Lichtbogenschweißen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628" indent="-270497">
              <a:lnSpc>
                <a:spcPts val="2042"/>
              </a:lnSpc>
              <a:buClr>
                <a:srgbClr val="FFC000"/>
              </a:buClr>
              <a:buFont typeface="Wingdings"/>
              <a:buChar char=""/>
              <a:tabLst>
                <a:tab pos="281628" algn="l"/>
              </a:tabLst>
            </a:pP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Schutzgasschweißen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628" indent="-270497">
              <a:lnSpc>
                <a:spcPts val="2047"/>
              </a:lnSpc>
              <a:buClr>
                <a:srgbClr val="FFC000"/>
              </a:buClr>
              <a:buFont typeface="Wingdings"/>
              <a:buChar char=""/>
              <a:tabLst>
                <a:tab pos="281628" algn="l"/>
              </a:tabLst>
            </a:pP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orführen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Schweißprozesse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D9160DA2-83D6-4DA0-B35A-F2E4FE76DB0B}"/>
              </a:ext>
            </a:extLst>
          </p:cNvPr>
          <p:cNvSpPr txBox="1"/>
          <p:nvPr/>
        </p:nvSpPr>
        <p:spPr>
          <a:xfrm>
            <a:off x="7086054" y="3149203"/>
            <a:ext cx="1295946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2047"/>
              </a:lnSpc>
            </a:pP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32">
              <a:lnSpc>
                <a:spcPts val="2042"/>
              </a:lnSpc>
            </a:pP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32">
              <a:lnSpc>
                <a:spcPts val="2042"/>
              </a:lnSpc>
            </a:pP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32">
              <a:lnSpc>
                <a:spcPts val="2047"/>
              </a:lnSpc>
            </a:pP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Stunden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0DD41FC-089B-424B-9EBA-85111F8D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4393"/>
            <a:ext cx="8343700" cy="369332"/>
          </a:xfrm>
        </p:spPr>
        <p:txBody>
          <a:bodyPr anchor="ctr"/>
          <a:lstStyle/>
          <a:p>
            <a:r>
              <a:rPr lang="de-DE" dirty="0"/>
              <a:t>Übersicht der Inhalte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EF58C334-F71C-4297-8D6D-FF160F7ACB3B}"/>
              </a:ext>
            </a:extLst>
          </p:cNvPr>
          <p:cNvSpPr txBox="1"/>
          <p:nvPr/>
        </p:nvSpPr>
        <p:spPr>
          <a:xfrm>
            <a:off x="381000" y="593725"/>
            <a:ext cx="7797921" cy="1874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2047"/>
              </a:lnSpc>
            </a:pPr>
            <a:r>
              <a:rPr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ertiefung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theoretischen K</a:t>
            </a:r>
            <a:r>
              <a:rPr sz="1600" b="1" spc="-18" dirty="0">
                <a:latin typeface="Arial" panose="020B0604020202020204" pitchFamily="34" charset="0"/>
                <a:cs typeface="Arial" panose="020B0604020202020204" pitchFamily="34" charset="0"/>
              </a:rPr>
              <a:t>enntnisse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42">
              <a:lnSpc>
                <a:spcPts val="2047"/>
              </a:lnSpc>
            </a:pPr>
            <a:r>
              <a:rPr lang="de-DE" sz="1600" i="1" spc="-13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600" i="1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8" dirty="0" err="1">
                <a:latin typeface="Arial" panose="020B0604020202020204" pitchFamily="34" charset="0"/>
                <a:cs typeface="Arial" panose="020B0604020202020204" pitchFamily="34" charset="0"/>
              </a:rPr>
              <a:t>Woche</a:t>
            </a:r>
            <a:r>
              <a:rPr sz="1600" i="1" spc="-13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de-DE" sz="1600" i="1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9360" indent="-270497">
              <a:lnSpc>
                <a:spcPts val="2047"/>
              </a:lnSpc>
              <a:spcBef>
                <a:spcPts val="727"/>
              </a:spcBef>
              <a:buClr>
                <a:srgbClr val="FFC000"/>
              </a:buClr>
              <a:buFont typeface="Wingdings"/>
              <a:buChar char=""/>
              <a:tabLst>
                <a:tab pos="559917" algn="l"/>
              </a:tabLst>
            </a:pPr>
            <a:r>
              <a:rPr sz="1600" spc="-13" dirty="0" err="1">
                <a:latin typeface="Arial" panose="020B0604020202020204" pitchFamily="34" charset="0"/>
                <a:cs typeface="Arial" panose="020B0604020202020204" pitchFamily="34" charset="0"/>
              </a:rPr>
              <a:t>Hauptgebie</a:t>
            </a:r>
            <a:r>
              <a:rPr sz="1600" spc="-9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 err="1">
                <a:latin typeface="Arial" panose="020B0604020202020204" pitchFamily="34" charset="0"/>
                <a:cs typeface="Arial" panose="020B0604020202020204" pitchFamily="34" charset="0"/>
              </a:rPr>
              <a:t>Schweißprozess</a:t>
            </a:r>
            <a:r>
              <a:rPr sz="1600" spc="-13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3" dirty="0" err="1">
                <a:latin typeface="Arial" panose="020B0604020202020204" pitchFamily="34" charset="0"/>
                <a:cs typeface="Arial" panose="020B0604020202020204" pitchFamily="34" charset="0"/>
              </a:rPr>
              <a:t>Ausrüstungen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9360" indent="-270497">
              <a:lnSpc>
                <a:spcPts val="2042"/>
              </a:lnSpc>
              <a:buClr>
                <a:srgbClr val="FFC000"/>
              </a:buClr>
              <a:buFont typeface="Wingdings"/>
              <a:buChar char=""/>
              <a:tabLst>
                <a:tab pos="559917" algn="l"/>
              </a:tabLst>
            </a:pPr>
            <a:r>
              <a:rPr sz="1600" spc="-13" dirty="0" err="1">
                <a:latin typeface="Arial" panose="020B0604020202020204" pitchFamily="34" charset="0"/>
                <a:cs typeface="Arial" panose="020B0604020202020204" pitchFamily="34" charset="0"/>
              </a:rPr>
              <a:t>Hauptgebie</a:t>
            </a:r>
            <a:r>
              <a:rPr sz="1600" spc="-9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8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erksto</a:t>
            </a:r>
            <a:r>
              <a:rPr sz="1600" spc="-44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erhalten bei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Schweißen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9360" indent="-270497">
              <a:lnSpc>
                <a:spcPts val="2042"/>
              </a:lnSpc>
              <a:buClr>
                <a:srgbClr val="FFC000"/>
              </a:buClr>
              <a:buFont typeface="Wingdings"/>
              <a:buChar char=""/>
              <a:tabLst>
                <a:tab pos="559917" algn="l"/>
              </a:tabLst>
            </a:pP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Hauptgebie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Konstruktion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9360" indent="-270497">
              <a:lnSpc>
                <a:spcPts val="2047"/>
              </a:lnSpc>
              <a:buClr>
                <a:srgbClr val="FFC000"/>
              </a:buClr>
              <a:buFont typeface="Wingdings"/>
              <a:buChar char=""/>
              <a:tabLst>
                <a:tab pos="559917" algn="l"/>
              </a:tabLst>
            </a:pP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Hauptgebie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600" spc="-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Fertigung</a:t>
            </a:r>
            <a:r>
              <a:rPr sz="16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600" spc="-1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8" dirty="0">
                <a:latin typeface="Arial" panose="020B0604020202020204" pitchFamily="34" charset="0"/>
                <a:cs typeface="Arial" panose="020B0604020202020204" pitchFamily="34" charset="0"/>
              </a:rPr>
              <a:t>Anwendungstechnik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"/>
              </a:spcBef>
            </a:pP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B8506EE3-843F-448B-A94D-8AC444824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92899"/>
              </p:ext>
            </p:extLst>
          </p:nvPr>
        </p:nvGraphicFramePr>
        <p:xfrm>
          <a:off x="745660" y="2401066"/>
          <a:ext cx="8398340" cy="1255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3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1400" kern="1200" spc="-1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endParaRPr sz="1400" kern="1200" spc="-1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lang="de-DE"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4267330"/>
                  </a:ext>
                </a:extLst>
              </a:tr>
              <a:tr h="2763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 1: Fachliche Grundlagen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 </a:t>
                      </a:r>
                      <a:r>
                        <a:rPr lang="de-DE"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lang="de-DE"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zwei Wochen (28.8. – 8.9.2023)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 2: Praktische Grundlagen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( 60h)</a:t>
                      </a:r>
                      <a:endParaRPr sz="1400" kern="1200" spc="-15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lang="de-DE"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zwei Wochen (11.9. – 22.9.2023)</a:t>
                      </a:r>
                      <a:endParaRPr sz="1400" kern="1200" spc="-1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 3: Hauptlehrgang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r>
                        <a:rPr sz="1400" kern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lang="de-DE" sz="1400" kern="1200" spc="-15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acht Wochen </a:t>
                      </a:r>
                      <a:endParaRPr lang="de-DE" sz="1400" kern="1200" spc="-1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endParaRPr sz="1400" kern="1200" spc="-1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FEC7D6BE-210B-4CD6-AFE1-19FC285A8560}"/>
              </a:ext>
            </a:extLst>
          </p:cNvPr>
          <p:cNvSpPr/>
          <p:nvPr/>
        </p:nvSpPr>
        <p:spPr>
          <a:xfrm>
            <a:off x="405651" y="3472688"/>
            <a:ext cx="7992689" cy="942705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de-DE" sz="1400" spc="-13" dirty="0">
                <a:latin typeface="Arial" panose="020B0604020202020204" pitchFamily="34" charset="0"/>
                <a:cs typeface="Arial" panose="020B0604020202020204" pitchFamily="34" charset="0"/>
              </a:rPr>
              <a:t>Teil 1 beginnt Mitte August und Teil 2 direkt nach Teil 1. Teil 3 kann im Herbst oder zu einem späteren Zeitpunkt besucht werden. Genaue Termine werden unter Berücksichtigung von Prüfungsterminen jedes Jahr neu festgelegt.</a:t>
            </a:r>
          </a:p>
          <a:p>
            <a:r>
              <a:rPr lang="de-DE" sz="1400" spc="-13" dirty="0">
                <a:latin typeface="Arial" panose="020B0604020202020204" pitchFamily="34" charset="0"/>
                <a:cs typeface="Arial" panose="020B0604020202020204" pitchFamily="34" charset="0"/>
              </a:rPr>
              <a:t>Schriftliche Anmeldung bis 01.08. an Herrn Dr.-Ing. Hildebrand.</a:t>
            </a:r>
          </a:p>
        </p:txBody>
      </p:sp>
    </p:spTree>
    <p:extLst>
      <p:ext uri="{BB962C8B-B14F-4D97-AF65-F5344CB8AC3E}">
        <p14:creationId xmlns:p14="http://schemas.microsoft.com/office/powerpoint/2010/main" val="302251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0DD41FC-089B-424B-9EBA-85111F8D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4393"/>
            <a:ext cx="8343700" cy="369332"/>
          </a:xfrm>
        </p:spPr>
        <p:txBody>
          <a:bodyPr anchor="ctr"/>
          <a:lstStyle/>
          <a:p>
            <a:r>
              <a:rPr lang="de-DE" dirty="0"/>
              <a:t>Preis und Finanzierung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6AE8C90-2485-4F53-A0D6-B756103E4DDE}"/>
              </a:ext>
            </a:extLst>
          </p:cNvPr>
          <p:cNvSpPr txBox="1"/>
          <p:nvPr/>
        </p:nvSpPr>
        <p:spPr>
          <a:xfrm>
            <a:off x="399288" y="617474"/>
            <a:ext cx="826354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42"/>
              </a:spcBef>
            </a:pPr>
            <a:r>
              <a:rPr lang="de-DE" sz="1600" b="1" spc="-13" dirty="0">
                <a:latin typeface="Arial" panose="020B0604020202020204" pitchFamily="34" charset="0"/>
                <a:cs typeface="Arial" panose="020B0604020202020204" pitchFamily="34" charset="0"/>
              </a:rPr>
              <a:t>Preis nur für Studenten im Erststudium Bachelor, Master (Stand: 2022)</a:t>
            </a:r>
          </a:p>
          <a:p>
            <a:pPr marL="263525">
              <a:spcBef>
                <a:spcPts val="42"/>
              </a:spcBef>
            </a:pP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regulärer Preis: 11.320,00 €</a:t>
            </a: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r>
              <a:rPr lang="de-DE" sz="2800" spc="-13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endParaRPr lang="de-DE"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"/>
              </a:spcBef>
            </a:pP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Finanzierungsmöglichkeiten:	</a:t>
            </a:r>
          </a:p>
          <a:p>
            <a:pPr marL="559360" indent="-270497">
              <a:spcBef>
                <a:spcPts val="42"/>
              </a:spcBef>
              <a:buClr>
                <a:srgbClr val="FFC000"/>
              </a:buClr>
              <a:buFont typeface="Wingdings"/>
              <a:buChar char=""/>
              <a:tabLst>
                <a:tab pos="559917" algn="l"/>
              </a:tabLst>
            </a:pP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	Ratenzahlung über SLV Halle</a:t>
            </a:r>
          </a:p>
          <a:p>
            <a:pPr marL="559360" indent="-270497">
              <a:spcBef>
                <a:spcPts val="42"/>
              </a:spcBef>
              <a:buClr>
                <a:srgbClr val="FFC000"/>
              </a:buClr>
              <a:buFont typeface="Wingdings"/>
              <a:buChar char=""/>
              <a:tabLst>
                <a:tab pos="559917" algn="l"/>
              </a:tabLst>
            </a:pP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Darlehen vom DVS-Verband </a:t>
            </a: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https://www.dvs-home.de/next-generation/students-young-professionals/knapp-bei-kasse</a:t>
            </a:r>
            <a:r>
              <a:rPr lang="de-DE" sz="16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D22B113-00E6-4415-8987-061F84902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1975"/>
              </p:ext>
            </p:extLst>
          </p:nvPr>
        </p:nvGraphicFramePr>
        <p:xfrm>
          <a:off x="715660" y="1127125"/>
          <a:ext cx="797551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479">
                  <a:extLst>
                    <a:ext uri="{9D8B030D-6E8A-4147-A177-3AD203B41FA5}">
                      <a16:colId xmlns:a16="http://schemas.microsoft.com/office/drawing/2014/main" val="424282122"/>
                    </a:ext>
                  </a:extLst>
                </a:gridCol>
                <a:gridCol w="2015041">
                  <a:extLst>
                    <a:ext uri="{9D8B030D-6E8A-4147-A177-3AD203B41FA5}">
                      <a16:colId xmlns:a16="http://schemas.microsoft.com/office/drawing/2014/main" val="1512063875"/>
                    </a:ext>
                  </a:extLst>
                </a:gridCol>
                <a:gridCol w="3294992">
                  <a:extLst>
                    <a:ext uri="{9D8B030D-6E8A-4147-A177-3AD203B41FA5}">
                      <a16:colId xmlns:a16="http://schemas.microsoft.com/office/drawing/2014/main" val="2461863459"/>
                    </a:ext>
                  </a:extLst>
                </a:gridCol>
              </a:tblGrid>
              <a:tr h="403363"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Universitäten,  Fachhochschulen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DHGE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477616"/>
                  </a:ext>
                </a:extLst>
              </a:tr>
              <a:tr h="265477">
                <a:tc>
                  <a:txBody>
                    <a:bodyPr/>
                    <a:lstStyle/>
                    <a:p>
                      <a:r>
                        <a:rPr lang="de-DE" sz="1600" spc="-13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 Teil 1 </a:t>
                      </a:r>
                    </a:p>
                    <a:p>
                      <a:r>
                        <a:rPr lang="de-DE" sz="1600" spc="-13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 2 (Praktikum)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pc="-13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850,00 €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1.645,00 €</a:t>
                      </a:r>
                    </a:p>
                    <a:p>
                      <a:pPr algn="r"/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218848"/>
                  </a:ext>
                </a:extLst>
              </a:tr>
              <a:tr h="234997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 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pc="-13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4.100,00 €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6.126,00 €</a:t>
                      </a:r>
                    </a:p>
                    <a:p>
                      <a:pPr algn="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(&gt;6 Teilnehmern 5.500,00 €)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29237"/>
                  </a:ext>
                </a:extLst>
              </a:tr>
              <a:tr h="421711"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</a:t>
                      </a:r>
                      <a:r>
                        <a:rPr lang="de-DE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alle</a:t>
                      </a:r>
                      <a:r>
                        <a:rPr lang="de-DE" sz="16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Teile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4.950,00</a:t>
                      </a:r>
                      <a:r>
                        <a:rPr lang="de-D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7.770,00 €</a:t>
                      </a:r>
                      <a:r>
                        <a:rPr lang="de-D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/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75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76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0DD41FC-089B-424B-9EBA-85111F8D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4393"/>
            <a:ext cx="8343700" cy="369332"/>
          </a:xfrm>
        </p:spPr>
        <p:txBody>
          <a:bodyPr anchor="ctr"/>
          <a:lstStyle/>
          <a:p>
            <a:r>
              <a:rPr lang="de-DE" dirty="0"/>
              <a:t>Preis und Finanzierung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AD9C67-BBDD-40C4-90B5-A163AC11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22325"/>
            <a:ext cx="5730240" cy="361188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186ED7A-B75D-4B1A-868F-A8FED010F7F3}"/>
              </a:ext>
            </a:extLst>
          </p:cNvPr>
          <p:cNvSpPr/>
          <p:nvPr/>
        </p:nvSpPr>
        <p:spPr>
          <a:xfrm>
            <a:off x="3505200" y="2422525"/>
            <a:ext cx="2057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10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0DD41FC-089B-424B-9EBA-85111F8D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4393"/>
            <a:ext cx="8343700" cy="369332"/>
          </a:xfrm>
        </p:spPr>
        <p:txBody>
          <a:bodyPr anchor="ctr"/>
          <a:lstStyle/>
          <a:p>
            <a:r>
              <a:rPr lang="de-DE" dirty="0"/>
              <a:t>Ansprechpartner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6AE8C90-2485-4F53-A0D6-B756103E4DDE}"/>
              </a:ext>
            </a:extLst>
          </p:cNvPr>
          <p:cNvSpPr txBox="1"/>
          <p:nvPr/>
        </p:nvSpPr>
        <p:spPr>
          <a:xfrm>
            <a:off x="304800" y="898525"/>
            <a:ext cx="3657600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sz="1600" spc="-15" dirty="0">
                <a:latin typeface="Arial" panose="020B0604020202020204" pitchFamily="34" charset="0"/>
                <a:cs typeface="Arial" panose="020B0604020202020204" pitchFamily="34" charset="0"/>
              </a:rPr>
              <a:t>„Ilmenauer Fertigungstechnik (</a:t>
            </a:r>
            <a:r>
              <a:rPr lang="de-DE" sz="1600" spc="-15" dirty="0" err="1">
                <a:latin typeface="Arial" panose="020B0604020202020204" pitchFamily="34" charset="0"/>
                <a:cs typeface="Arial" panose="020B0604020202020204" pitchFamily="34" charset="0"/>
              </a:rPr>
              <a:t>IFt</a:t>
            </a:r>
            <a:r>
              <a:rPr lang="de-DE" sz="1600" spc="-15" dirty="0">
                <a:latin typeface="Arial" panose="020B0604020202020204" pitchFamily="34" charset="0"/>
                <a:cs typeface="Arial" panose="020B0604020202020204" pitchFamily="34" charset="0"/>
              </a:rPr>
              <a:t>)“</a:t>
            </a:r>
          </a:p>
          <a:p>
            <a:r>
              <a:rPr lang="de-DE" sz="1600" spc="-15" dirty="0">
                <a:latin typeface="Arial" panose="020B0604020202020204" pitchFamily="34" charset="0"/>
                <a:cs typeface="Arial" panose="020B0604020202020204" pitchFamily="34" charset="0"/>
              </a:rPr>
              <a:t>Technische Universität Ilmenau</a:t>
            </a:r>
          </a:p>
          <a:p>
            <a:r>
              <a:rPr lang="de-DE" sz="1600" spc="-15" dirty="0">
                <a:latin typeface="Arial" panose="020B0604020202020204" pitchFamily="34" charset="0"/>
                <a:cs typeface="Arial" panose="020B0604020202020204" pitchFamily="34" charset="0"/>
              </a:rPr>
              <a:t>Gustav-Kirchhoff-Platz 2 / NB2240</a:t>
            </a:r>
          </a:p>
          <a:p>
            <a:r>
              <a:rPr lang="de-DE" sz="1600" spc="-15" dirty="0">
                <a:latin typeface="Arial" panose="020B0604020202020204" pitchFamily="34" charset="0"/>
                <a:cs typeface="Arial" panose="020B0604020202020204" pitchFamily="34" charset="0"/>
              </a:rPr>
              <a:t>98693 Ilmenau</a:t>
            </a:r>
          </a:p>
          <a:p>
            <a:endParaRPr lang="de-DE" sz="16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spc="-15" dirty="0">
                <a:latin typeface="Arial" panose="020B0604020202020204" pitchFamily="34" charset="0"/>
                <a:cs typeface="Arial" panose="020B0604020202020204" pitchFamily="34" charset="0"/>
              </a:rPr>
              <a:t>Dr.-Ing. Jörg Hildebrand (IWE)</a:t>
            </a:r>
          </a:p>
          <a:p>
            <a:endParaRPr lang="de-DE" sz="16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T: +49 3677 693858</a:t>
            </a:r>
            <a:endParaRPr lang="de-DE" sz="16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F: +49 3677 691660</a:t>
            </a:r>
            <a:endParaRPr lang="de-DE" sz="16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joerg.hildebrand@tu-ilmenau.de</a:t>
            </a:r>
            <a:endParaRPr lang="en-US" sz="16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>
              <a:spcBef>
                <a:spcPts val="42"/>
              </a:spcBef>
            </a:pPr>
            <a:endParaRPr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E6B842BF-97AF-44A0-A475-74572F965B2B}"/>
              </a:ext>
            </a:extLst>
          </p:cNvPr>
          <p:cNvSpPr txBox="1"/>
          <p:nvPr/>
        </p:nvSpPr>
        <p:spPr>
          <a:xfrm>
            <a:off x="4283347" y="898525"/>
            <a:ext cx="447183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sz="1600" spc="-15" dirty="0">
                <a:latin typeface="Arial" panose="020B0604020202020204" pitchFamily="34" charset="0"/>
                <a:cs typeface="Arial" panose="020B0604020202020204" pitchFamily="34" charset="0"/>
              </a:rPr>
              <a:t>Prof. Dr.-Ing. Holger Schmidt (IWE)</a:t>
            </a:r>
          </a:p>
          <a:p>
            <a:endParaRPr lang="de-DE" sz="16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Fachhochschule Erfurt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Fachrichtung Bauingenieurwesen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Fachgebiete Stahlbau und Statik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Fakultät Bauingenieurwesen und Konservierung/Restaurierung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Postfach-Adresse: PF 450155, 99051 Erfurt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Telefon: +49 361 6700-960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 </a:t>
            </a:r>
            <a:r>
              <a:rPr lang="de-DE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holger.schmidt@fh-erfurt.de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Zentrale Web-Adresse: </a:t>
            </a:r>
            <a:r>
              <a:rPr lang="de-DE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www.fh-erfurt.de</a:t>
            </a:r>
            <a:endParaRPr sz="1600" spc="-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5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u T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Benutzerdefiniert</PresentationFormat>
  <Paragraphs>121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Studienbegleitende Weiterbildung  „Internationalen Schweißfachingenieur (IWE)“</vt:lpstr>
      <vt:lpstr>Was ist der „Internationaler Schweißfachingenieur“ (SFI) bzw. der „International Welding Engineer“ (IWE)?</vt:lpstr>
      <vt:lpstr>Warum? Hintergründe und Motivation</vt:lpstr>
      <vt:lpstr>Übersicht der Inhalte</vt:lpstr>
      <vt:lpstr>Übersicht der Inhalte</vt:lpstr>
      <vt:lpstr>Preis und Finanzierung</vt:lpstr>
      <vt:lpstr>Preis und Finanzierung</vt:lpstr>
      <vt:lpstr>Ansprechpartner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Hauptüberschrift 32pt arial bold</dc:title>
  <dc:creator>Barbara Aichroth</dc:creator>
  <cp:lastModifiedBy>Administrator</cp:lastModifiedBy>
  <cp:revision>795</cp:revision>
  <dcterms:created xsi:type="dcterms:W3CDTF">2019-03-07T11:58:08Z</dcterms:created>
  <dcterms:modified xsi:type="dcterms:W3CDTF">2023-03-29T07:14:54Z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2019-03-07T00:00:00Z</vt:filetime>
  </property>
</Properties>
</file>